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7" r:id="rId2"/>
    <p:sldId id="268" r:id="rId3"/>
    <p:sldId id="258" r:id="rId4"/>
    <p:sldId id="259" r:id="rId5"/>
    <p:sldId id="260" r:id="rId6"/>
    <p:sldId id="261" r:id="rId7"/>
    <p:sldId id="265" r:id="rId8"/>
    <p:sldId id="266" r:id="rId9"/>
  </p:sldIdLst>
  <p:sldSz cx="12192000" cy="6858000"/>
  <p:notesSz cx="6858000" cy="9144000"/>
  <p:embeddedFontLst>
    <p:embeddedFont>
      <p:font typeface="Cabin" panose="020B0604020202020204" charset="0"/>
      <p:regular r:id="rId11"/>
      <p:bold r:id="rId12"/>
      <p:italic r:id="rId13"/>
      <p:boldItalic r:id="rId14"/>
    </p:embeddedFont>
    <p:embeddedFont>
      <p:font typeface="Calibri" panose="020F0502020204030204"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1236"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endParaRPr dirty="0"/>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Imagine that you are a science teacher teaching in a junior high or high school located in rural areas of Georgia.  Also, imagine that every year you get at minimum of $1.50 per student to spend on science supplies.</a:t>
            </a:r>
            <a:endParaRPr/>
          </a:p>
          <a:p>
            <a:pPr marL="171450" lvl="0" indent="-171450" algn="l" rtl="0">
              <a:spcBef>
                <a:spcPts val="0"/>
              </a:spcBef>
              <a:spcAft>
                <a:spcPts val="0"/>
              </a:spcAft>
              <a:buClr>
                <a:schemeClr val="dk1"/>
              </a:buClr>
              <a:buSzPts val="1200"/>
              <a:buFont typeface="Calibri"/>
              <a:buChar char="-"/>
            </a:pPr>
            <a:r>
              <a:rPr lang="en-US"/>
              <a:t>Now imagine that you want to do a DNA extraction experiment.  Purchasing the supplies alone can cost you over a quarter of your yearly science budget for one simple experiment.  Now imagine that you had planned on 5 science experiments in the year.  You’ve blown your budget.</a:t>
            </a:r>
            <a:endParaRPr/>
          </a:p>
          <a:p>
            <a:pPr marL="171450" lvl="0" indent="-171450" algn="l" rtl="0">
              <a:spcBef>
                <a:spcPts val="0"/>
              </a:spcBef>
              <a:spcAft>
                <a:spcPts val="0"/>
              </a:spcAft>
              <a:buClr>
                <a:schemeClr val="dk1"/>
              </a:buClr>
              <a:buSzPts val="1200"/>
              <a:buFont typeface="Calibri"/>
              <a:buChar char="-"/>
            </a:pPr>
            <a:r>
              <a:rPr lang="en-US"/>
              <a:t>91% of teachers say that their biggest challenge in implementing lab experiments is the lack of supplies.  How do you, as a science teacher get access to supplies that you need to teach your class?</a:t>
            </a:r>
            <a:endParaRPr/>
          </a:p>
          <a:p>
            <a:pPr marL="171450" lvl="0" indent="-95250" algn="l" rtl="0">
              <a:spcBef>
                <a:spcPts val="0"/>
              </a:spcBef>
              <a:spcAft>
                <a:spcPts val="0"/>
              </a:spcAft>
              <a:buClr>
                <a:schemeClr val="dk1"/>
              </a:buClr>
              <a:buSzPts val="1200"/>
              <a:buFont typeface="Calibri"/>
              <a:buNone/>
            </a:pPr>
            <a:endParaRPr/>
          </a:p>
          <a:p>
            <a:pPr marL="457200" lvl="1" indent="0" algn="l" rtl="0">
              <a:spcBef>
                <a:spcPts val="0"/>
              </a:spcBef>
              <a:spcAft>
                <a:spcPts val="0"/>
              </a:spcAft>
              <a:buNone/>
            </a:pPr>
            <a:r>
              <a:rPr lang="en-US" sz="1400"/>
              <a:t>Test tube rack = $5.50/rack	</a:t>
            </a:r>
            <a:endParaRPr/>
          </a:p>
          <a:p>
            <a:pPr marL="457200" lvl="1" indent="0" algn="l" rtl="0">
              <a:spcBef>
                <a:spcPts val="0"/>
              </a:spcBef>
              <a:spcAft>
                <a:spcPts val="0"/>
              </a:spcAft>
              <a:buNone/>
            </a:pPr>
            <a:r>
              <a:rPr lang="en-US" sz="1400"/>
              <a:t>Eye Droppers = $10/pk of 110</a:t>
            </a:r>
            <a:endParaRPr/>
          </a:p>
          <a:p>
            <a:pPr marL="457200" lvl="1" indent="0" algn="l" rtl="0">
              <a:spcBef>
                <a:spcPts val="0"/>
              </a:spcBef>
              <a:spcAft>
                <a:spcPts val="0"/>
              </a:spcAft>
              <a:buNone/>
            </a:pPr>
            <a:r>
              <a:rPr lang="en-US" sz="1400"/>
              <a:t>Funnel = $10/pk of 65</a:t>
            </a:r>
            <a:endParaRPr/>
          </a:p>
          <a:p>
            <a:pPr marL="457200" lvl="1" indent="0" algn="l" rtl="0">
              <a:spcBef>
                <a:spcPts val="0"/>
              </a:spcBef>
              <a:spcAft>
                <a:spcPts val="0"/>
              </a:spcAft>
              <a:buNone/>
            </a:pPr>
            <a:r>
              <a:rPr lang="en-US" sz="1400"/>
              <a:t>Test Tubes = $27/case of 1000</a:t>
            </a:r>
            <a:endParaRPr/>
          </a:p>
          <a:p>
            <a:pPr marL="457200" lvl="1" indent="0" algn="l" rtl="0">
              <a:spcBef>
                <a:spcPts val="0"/>
              </a:spcBef>
              <a:spcAft>
                <a:spcPts val="0"/>
              </a:spcAft>
              <a:buNone/>
            </a:pPr>
            <a:r>
              <a:rPr lang="en-US" sz="1400"/>
              <a:t>Graduated cylinder = $10/each</a:t>
            </a:r>
            <a:endParaRPr/>
          </a:p>
          <a:p>
            <a:pPr marL="457200" lvl="1" indent="0" algn="l" rtl="0">
              <a:spcBef>
                <a:spcPts val="0"/>
              </a:spcBef>
              <a:spcAft>
                <a:spcPts val="0"/>
              </a:spcAft>
              <a:buNone/>
            </a:pPr>
            <a:endParaRPr sz="1400"/>
          </a:p>
          <a:p>
            <a:pPr marL="457200" lvl="1" indent="0" algn="l" rtl="0">
              <a:spcBef>
                <a:spcPts val="0"/>
              </a:spcBef>
              <a:spcAft>
                <a:spcPts val="0"/>
              </a:spcAft>
              <a:buNone/>
            </a:pPr>
            <a:r>
              <a:rPr lang="en-US" sz="1400"/>
              <a:t>Total cost for 10 stations: ~$127</a:t>
            </a:r>
            <a:endParaRPr/>
          </a:p>
          <a:p>
            <a:pPr marL="171450" lvl="0" indent="-95250" algn="l" rtl="0">
              <a:spcBef>
                <a:spcPts val="0"/>
              </a:spcBef>
              <a:spcAft>
                <a:spcPts val="0"/>
              </a:spcAft>
              <a:buClr>
                <a:schemeClr val="dk1"/>
              </a:buClr>
              <a:buSzPts val="1200"/>
              <a:buFont typeface="Calibri"/>
              <a:buNone/>
            </a:pPr>
            <a:endParaRPr/>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1164301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Now imagine that there is a small non-profit, Georgia BioEd, who has the very solution to the teachers’ problems. </a:t>
            </a:r>
            <a:r>
              <a:rPr lang="en-US" sz="1200" b="0" i="0">
                <a:solidFill>
                  <a:schemeClr val="dk1"/>
                </a:solidFill>
                <a:latin typeface="Calibri"/>
                <a:ea typeface="Calibri"/>
                <a:cs typeface="Calibri"/>
                <a:sym typeface="Calibri"/>
              </a:rPr>
              <a:t>Georgia BioEd has an Equipment Depot that houses donations of laboratory supplies from companies and universities and provides grades 6-12 teachers with the supplies and equipment they need to prepare students for careers in the life sciences.</a:t>
            </a:r>
            <a:endParaRPr/>
          </a:p>
          <a:p>
            <a:pPr marL="171450" lvl="0" indent="-171450" algn="l" rtl="0">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However, because they are a small non-profit working on a shoestring budget, they rely on volunteers (such as myself) and google drive apps to help run their program.  They maintain their inventory of laboratory supplies on spreadsheets and send out google drive links to teachers to see what you have to select from in their inventory.</a:t>
            </a: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171450" algn="l" rtl="0">
              <a:spcBef>
                <a:spcPts val="0"/>
              </a:spcBef>
              <a:spcAft>
                <a:spcPts val="0"/>
              </a:spcAft>
              <a:buClr>
                <a:schemeClr val="dk1"/>
              </a:buClr>
              <a:buSzPts val="1200"/>
              <a:buFont typeface="Calibri"/>
              <a:buChar char="-"/>
            </a:pPr>
            <a:r>
              <a:rPr lang="en-US" sz="1200" b="0" i="0">
                <a:solidFill>
                  <a:schemeClr val="dk1"/>
                </a:solidFill>
                <a:latin typeface="Calibri"/>
                <a:ea typeface="Calibri"/>
                <a:cs typeface="Calibri"/>
                <a:sym typeface="Calibri"/>
              </a:rPr>
              <a:t>Their biggest problem is how can they </a:t>
            </a:r>
            <a:r>
              <a:rPr lang="en-US" sz="1200"/>
              <a:t>manage  inventory of donations when the information is kept in different locations, managed by various volunteers, and not easily accessible by the educators who need them?</a:t>
            </a:r>
            <a:br>
              <a:rPr lang="en-US" sz="1200"/>
            </a:b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111" name="Google Shape;11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That’s where we come in.  We are a group of IT developers looking to build simple solutions to help small nonprofit organizations.  Our app is called Parts-to-Purpose.  It is an </a:t>
            </a:r>
            <a:r>
              <a:rPr lang="en-US" sz="1200" dirty="0">
                <a:solidFill>
                  <a:schemeClr val="dk1"/>
                </a:solidFill>
              </a:rPr>
              <a:t>open-source, inexpensive inventory and people management platform that nonprofits can use to manage their inventory of donations, donors, and </a:t>
            </a:r>
            <a:r>
              <a:rPr lang="en-US" sz="1200" dirty="0" err="1">
                <a:solidFill>
                  <a:schemeClr val="dk1"/>
                </a:solidFill>
              </a:rPr>
              <a:t>donees</a:t>
            </a:r>
            <a:r>
              <a:rPr lang="en-US" sz="1200" dirty="0">
                <a:solidFill>
                  <a:schemeClr val="dk1"/>
                </a:solidFill>
              </a:rPr>
              <a:t>.  Our overall goal is to help nonprofits meet their mission by immediately connecting the “purpose” in need to the “part” that’s needed.</a:t>
            </a:r>
            <a:endParaRPr dirty="0"/>
          </a:p>
          <a:p>
            <a:pPr marL="0" lvl="0" indent="0" algn="l" rtl="0">
              <a:spcBef>
                <a:spcPts val="0"/>
              </a:spcBef>
              <a:spcAft>
                <a:spcPts val="0"/>
              </a:spcAft>
              <a:buNone/>
            </a:pP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22" name="Google Shape;12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That’s where we come in.  We are a group of IT developers looking to build simple solutions to help small nonprofit organizations.  Our app is called Parts-to-Purpose.  It is an </a:t>
            </a:r>
            <a:r>
              <a:rPr lang="en-US" sz="120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a:p>
          <a:p>
            <a:pPr marL="0" lvl="0" indent="0" algn="l" rtl="0">
              <a:spcBef>
                <a:spcPts val="0"/>
              </a:spcBef>
              <a:spcAft>
                <a:spcPts val="0"/>
              </a:spcAft>
              <a:buNone/>
            </a:pP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139" name="Google Shape;13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We followed a 7-step process from planning to design to implementation.</a:t>
            </a: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47" name="Google Shape;14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4f029fcb97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4f029fcb97_0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r>
              <a:rPr lang="en-US"/>
              <a:t>Admin Page- Currently there is no admin accounts and if a charity wants to be a parter, they would have to send to us</a:t>
            </a:r>
            <a:endParaRPr/>
          </a:p>
          <a:p>
            <a:pPr marL="171450" lvl="0" indent="-95250" algn="l" rtl="0">
              <a:spcBef>
                <a:spcPts val="0"/>
              </a:spcBef>
              <a:spcAft>
                <a:spcPts val="0"/>
              </a:spcAft>
              <a:buClr>
                <a:schemeClr val="dk1"/>
              </a:buClr>
              <a:buSzPts val="1200"/>
              <a:buFont typeface="Calibri"/>
              <a:buNone/>
            </a:pPr>
            <a:r>
              <a:rPr lang="en-US"/>
              <a:t>Search Order History - Useful for collecting data and tracking expindetures. The Print button would be an easy way to store order confirm slips locally for users.</a:t>
            </a:r>
            <a:endParaRPr/>
          </a:p>
          <a:p>
            <a:pPr marL="171450" lvl="0" indent="-95250" algn="l" rtl="0">
              <a:spcBef>
                <a:spcPts val="0"/>
              </a:spcBef>
              <a:spcAft>
                <a:spcPts val="0"/>
              </a:spcAft>
              <a:buClr>
                <a:schemeClr val="dk1"/>
              </a:buClr>
              <a:buSzPts val="1200"/>
              <a:buFont typeface="Calibri"/>
              <a:buNone/>
            </a:pPr>
            <a:r>
              <a:rPr lang="en-US"/>
              <a:t>Analytic Data Tracking- Tracking user requests, especially for educators, would give admins a way to warn users if a particular item they have requested is not in stock. Gives charity partners a way to look at most in demand items to request from donators.</a:t>
            </a:r>
            <a:endParaRPr/>
          </a:p>
        </p:txBody>
      </p:sp>
      <p:sp>
        <p:nvSpPr>
          <p:cNvPr id="230" name="Google Shape;230;g4f029fcb97_0_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Our vision is that in the end, others would be able to re-purpose our application for charities that they’ve created so that we can continue to help others connect ”parts” to their “purpose”</a:t>
            </a:r>
            <a:endParaRPr sz="1200">
              <a:solidFill>
                <a:schemeClr val="dk1"/>
              </a:solidFill>
            </a:endParaRPr>
          </a:p>
          <a:p>
            <a:pPr marL="0" lvl="0" indent="0" algn="l" rtl="0">
              <a:spcBef>
                <a:spcPts val="0"/>
              </a:spcBef>
              <a:spcAft>
                <a:spcPts val="0"/>
              </a:spcAft>
              <a:buNone/>
            </a:pPr>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a:p>
        </p:txBody>
      </p:sp>
      <p:sp>
        <p:nvSpPr>
          <p:cNvPr id="259" name="Google Shape;25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8" name="Google Shape;18;p2"/>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9" name="Google Shape;19;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1"/>
          <p:cNvSpPr txBox="1">
            <a:spLocks noGrp="1"/>
          </p:cNvSpPr>
          <p:nvPr>
            <p:ph type="body" idx="1"/>
          </p:nvPr>
        </p:nvSpPr>
        <p:spPr>
          <a:xfrm rot="5400000">
            <a:off x="4545009" y="324171"/>
            <a:ext cx="3101983" cy="7729728"/>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7" name="Google Shape;77;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2"/>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2"/>
          <p:cNvSpPr txBox="1">
            <a:spLocks noGrp="1"/>
          </p:cNvSpPr>
          <p:nvPr>
            <p:ph type="body" idx="1"/>
          </p:nvPr>
        </p:nvSpPr>
        <p:spPr>
          <a:xfrm rot="5400000">
            <a:off x="2838640" y="329755"/>
            <a:ext cx="4983480" cy="6198489"/>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3" name="Google Shape;83;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25" name="Google Shape;25;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31" name="Google Shape;31;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7" name="Google Shape;37;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2" name="Google Shape;42;p6"/>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3" name="Google Shape;43;p6"/>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6"/>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5" name="Google Shape;45;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48" name="Google Shape;48;p6"/>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9"/>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62" name="Google Shape;62;p9"/>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63" name="Google Shape;63;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10"/>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0"/>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0"/>
          <p:cNvSpPr>
            <a:spLocks noGrp="1"/>
          </p:cNvSpPr>
          <p:nvPr>
            <p:ph type="pic" idx="2"/>
          </p:nvPr>
        </p:nvSpPr>
        <p:spPr>
          <a:xfrm>
            <a:off x="6095999" y="0"/>
            <a:ext cx="6102097" cy="6858000"/>
          </a:xfrm>
          <a:prstGeom prst="rect">
            <a:avLst/>
          </a:prstGeom>
          <a:solidFill>
            <a:srgbClr val="BFBFBF"/>
          </a:solidFill>
          <a:ln>
            <a:noFill/>
          </a:ln>
        </p:spPr>
        <p:txBody>
          <a:bodyPr spcFirstLastPara="1" wrap="square" lIns="91425" tIns="45700" rIns="91425" bIns="45700" anchor="t" anchorCtr="0"/>
          <a:lstStyle>
            <a:lvl1pPr marR="0" lvl="0" algn="l" rtl="0">
              <a:lnSpc>
                <a:spcPct val="100000"/>
              </a:lnSpc>
              <a:spcBef>
                <a:spcPts val="1000"/>
              </a:spcBef>
              <a:spcAft>
                <a:spcPts val="0"/>
              </a:spcAft>
              <a:buClr>
                <a:schemeClr val="accent2"/>
              </a:buClr>
              <a:buSzPts val="3200"/>
              <a:buFont typeface="Arial"/>
              <a:buNone/>
              <a:defRPr sz="3200" b="0" i="0" u="none" strike="noStrike" cap="none">
                <a:solidFill>
                  <a:srgbClr val="FEFEFE"/>
                </a:solidFill>
                <a:latin typeface="Cabin"/>
                <a:ea typeface="Cabin"/>
                <a:cs typeface="Cabin"/>
                <a:sym typeface="Cabin"/>
              </a:defRPr>
            </a:lvl1pPr>
            <a:lvl2pPr marR="0" lvl="1" algn="l" rtl="0">
              <a:lnSpc>
                <a:spcPct val="100000"/>
              </a:lnSpc>
              <a:spcBef>
                <a:spcPts val="1000"/>
              </a:spcBef>
              <a:spcAft>
                <a:spcPts val="0"/>
              </a:spcAft>
              <a:buClr>
                <a:schemeClr val="accent2"/>
              </a:buClr>
              <a:buSzPts val="2800"/>
              <a:buFont typeface="Arial"/>
              <a:buNone/>
              <a:defRPr sz="2800" b="0" i="0" u="none" strike="noStrike" cap="none">
                <a:solidFill>
                  <a:srgbClr val="262626"/>
                </a:solidFill>
                <a:latin typeface="Cabin"/>
                <a:ea typeface="Cabin"/>
                <a:cs typeface="Cabin"/>
                <a:sym typeface="Cabin"/>
              </a:defRPr>
            </a:lvl2pPr>
            <a:lvl3pPr marR="0" lvl="2" algn="l" rtl="0">
              <a:lnSpc>
                <a:spcPct val="100000"/>
              </a:lnSpc>
              <a:spcBef>
                <a:spcPts val="1000"/>
              </a:spcBef>
              <a:spcAft>
                <a:spcPts val="0"/>
              </a:spcAft>
              <a:buClr>
                <a:schemeClr val="accent2"/>
              </a:buClr>
              <a:buSzPts val="2400"/>
              <a:buFont typeface="Arial"/>
              <a:buNone/>
              <a:defRPr sz="2400" b="0" i="0" u="none" strike="noStrike" cap="none">
                <a:solidFill>
                  <a:srgbClr val="262626"/>
                </a:solidFill>
                <a:latin typeface="Cabin"/>
                <a:ea typeface="Cabin"/>
                <a:cs typeface="Cabin"/>
                <a:sym typeface="Cabin"/>
              </a:defRPr>
            </a:lvl3pPr>
            <a:lvl4pPr marR="0" lvl="3"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4pPr>
            <a:lvl5pPr marR="0" lvl="4"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5pPr>
            <a:lvl6pPr marR="0" lvl="5"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6pPr>
            <a:lvl7pPr marR="0" lvl="6"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7pPr>
            <a:lvl8pPr marR="0" lvl="7"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8pPr>
            <a:lvl9pPr marR="0" lvl="8"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9pPr>
          </a:lstStyle>
          <a:p>
            <a:endParaRPr/>
          </a:p>
        </p:txBody>
      </p:sp>
      <p:sp>
        <p:nvSpPr>
          <p:cNvPr id="70" name="Google Shape;70;p10"/>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0"/>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marR="0" lvl="0" algn="ctr" rtl="0">
              <a:lnSpc>
                <a:spcPct val="90000"/>
              </a:lnSpc>
              <a:spcBef>
                <a:spcPts val="0"/>
              </a:spcBef>
              <a:spcAft>
                <a:spcPts val="0"/>
              </a:spcAft>
              <a:buClr>
                <a:srgbClr val="262626"/>
              </a:buClr>
              <a:buSzPts val="2800"/>
              <a:buFont typeface="Cabin"/>
              <a:buNone/>
              <a:defRPr sz="2800" b="0" i="0" u="none" strike="noStrike" cap="none">
                <a:solidFill>
                  <a:srgbClr val="262626"/>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Cabin"/>
                <a:ea typeface="Cabin"/>
                <a:cs typeface="Cabin"/>
                <a:sym typeface="Cabin"/>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9pPr>
          </a:lstStyle>
          <a:p>
            <a:endParaRPr/>
          </a:p>
        </p:txBody>
      </p:sp>
      <p:sp>
        <p:nvSpPr>
          <p:cNvPr id="12" name="Google Shape;12;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a:p>
        </p:txBody>
      </p:sp>
      <p:sp>
        <p:nvSpPr>
          <p:cNvPr id="13" name="Google Shape;13;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a:p>
        </p:txBody>
      </p:sp>
      <p:sp>
        <p:nvSpPr>
          <p:cNvPr id="14" name="Google Shape;14;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Cabin"/>
                <a:ea typeface="Cabin"/>
                <a:cs typeface="Cabin"/>
                <a:sym typeface="Cabin"/>
              </a:defRPr>
            </a:lvl1pPr>
            <a:lvl2pPr marL="0" marR="0" lvl="1" indent="0" algn="ctr" rtl="0">
              <a:spcBef>
                <a:spcPts val="0"/>
              </a:spcBef>
              <a:buNone/>
              <a:defRPr sz="1100" b="0" i="0" u="none" strike="noStrike" cap="none">
                <a:solidFill>
                  <a:srgbClr val="FFFFFF"/>
                </a:solidFill>
                <a:latin typeface="Cabin"/>
                <a:ea typeface="Cabin"/>
                <a:cs typeface="Cabin"/>
                <a:sym typeface="Cabin"/>
              </a:defRPr>
            </a:lvl2pPr>
            <a:lvl3pPr marL="0" marR="0" lvl="2" indent="0" algn="ctr" rtl="0">
              <a:spcBef>
                <a:spcPts val="0"/>
              </a:spcBef>
              <a:buNone/>
              <a:defRPr sz="1100" b="0" i="0" u="none" strike="noStrike" cap="none">
                <a:solidFill>
                  <a:srgbClr val="FFFFFF"/>
                </a:solidFill>
                <a:latin typeface="Cabin"/>
                <a:ea typeface="Cabin"/>
                <a:cs typeface="Cabin"/>
                <a:sym typeface="Cabin"/>
              </a:defRPr>
            </a:lvl3pPr>
            <a:lvl4pPr marL="0" marR="0" lvl="3" indent="0" algn="ctr" rtl="0">
              <a:spcBef>
                <a:spcPts val="0"/>
              </a:spcBef>
              <a:buNone/>
              <a:defRPr sz="1100" b="0" i="0" u="none" strike="noStrike" cap="none">
                <a:solidFill>
                  <a:srgbClr val="FFFFFF"/>
                </a:solidFill>
                <a:latin typeface="Cabin"/>
                <a:ea typeface="Cabin"/>
                <a:cs typeface="Cabin"/>
                <a:sym typeface="Cabin"/>
              </a:defRPr>
            </a:lvl4pPr>
            <a:lvl5pPr marL="0" marR="0" lvl="4" indent="0" algn="ctr" rtl="0">
              <a:spcBef>
                <a:spcPts val="0"/>
              </a:spcBef>
              <a:buNone/>
              <a:defRPr sz="1100" b="0" i="0" u="none" strike="noStrike" cap="none">
                <a:solidFill>
                  <a:srgbClr val="FFFFFF"/>
                </a:solidFill>
                <a:latin typeface="Cabin"/>
                <a:ea typeface="Cabin"/>
                <a:cs typeface="Cabin"/>
                <a:sym typeface="Cabin"/>
              </a:defRPr>
            </a:lvl5pPr>
            <a:lvl6pPr marL="0" marR="0" lvl="5" indent="0" algn="ctr" rtl="0">
              <a:spcBef>
                <a:spcPts val="0"/>
              </a:spcBef>
              <a:buNone/>
              <a:defRPr sz="1100" b="0" i="0" u="none" strike="noStrike" cap="none">
                <a:solidFill>
                  <a:srgbClr val="FFFFFF"/>
                </a:solidFill>
                <a:latin typeface="Cabin"/>
                <a:ea typeface="Cabin"/>
                <a:cs typeface="Cabin"/>
                <a:sym typeface="Cabin"/>
              </a:defRPr>
            </a:lvl6pPr>
            <a:lvl7pPr marL="0" marR="0" lvl="6" indent="0" algn="ctr" rtl="0">
              <a:spcBef>
                <a:spcPts val="0"/>
              </a:spcBef>
              <a:buNone/>
              <a:defRPr sz="1100" b="0" i="0" u="none" strike="noStrike" cap="none">
                <a:solidFill>
                  <a:srgbClr val="FFFFFF"/>
                </a:solidFill>
                <a:latin typeface="Cabin"/>
                <a:ea typeface="Cabin"/>
                <a:cs typeface="Cabin"/>
                <a:sym typeface="Cabin"/>
              </a:defRPr>
            </a:lvl7pPr>
            <a:lvl8pPr marL="0" marR="0" lvl="7" indent="0" algn="ctr" rtl="0">
              <a:spcBef>
                <a:spcPts val="0"/>
              </a:spcBef>
              <a:buNone/>
              <a:defRPr sz="1100" b="0" i="0" u="none" strike="noStrike" cap="none">
                <a:solidFill>
                  <a:srgbClr val="FFFFFF"/>
                </a:solidFill>
                <a:latin typeface="Cabin"/>
                <a:ea typeface="Cabin"/>
                <a:cs typeface="Cabin"/>
                <a:sym typeface="Cabin"/>
              </a:defRPr>
            </a:lvl8pPr>
            <a:lvl9pPr marL="0" marR="0" lvl="8" indent="0" algn="ctr" rtl="0">
              <a:spcBef>
                <a:spcPts val="0"/>
              </a:spcBef>
              <a:buNone/>
              <a:defRPr sz="1100" b="0" i="0" u="none" strike="noStrike" cap="none">
                <a:solidFill>
                  <a:srgbClr val="FFFFFF"/>
                </a:solidFill>
                <a:latin typeface="Cabin"/>
                <a:ea typeface="Cabin"/>
                <a:cs typeface="Cabin"/>
                <a:sym typeface="Cabin"/>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hyperlink" Target="http://www.georgiabioed.org/education/equipment-depot/" TargetMode="External"/><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3.png"/><Relationship Id="rId12"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2.png"/><Relationship Id="rId5" Type="http://schemas.openxmlformats.org/officeDocument/2006/relationships/image" Target="../media/image10.png"/><Relationship Id="rId10" Type="http://schemas.openxmlformats.org/officeDocument/2006/relationships/image" Target="../media/image7.png"/><Relationship Id="rId4" Type="http://schemas.openxmlformats.org/officeDocument/2006/relationships/image" Target="../media/image11.png"/><Relationship Id="rId9" Type="http://schemas.openxmlformats.org/officeDocument/2006/relationships/image" Target="../media/image8.png"/><Relationship Id="rId1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2.png"/><Relationship Id="rId3" Type="http://schemas.openxmlformats.org/officeDocument/2006/relationships/image" Target="../media/image16.png"/><Relationship Id="rId7" Type="http://schemas.openxmlformats.org/officeDocument/2006/relationships/image" Target="../media/image10.png"/><Relationship Id="rId12"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7.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20.png"/><Relationship Id="rId4" Type="http://schemas.openxmlformats.org/officeDocument/2006/relationships/image" Target="../media/image3.pn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105" name="Google Shape;105;p14"/>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lvl="0">
              <a:buSzPts val="2800"/>
            </a:pPr>
            <a:r>
              <a:rPr lang="en-US" dirty="0"/>
              <a:t>PARTS-TO-PURPOSE</a:t>
            </a:r>
            <a:endParaRPr dirty="0"/>
          </a:p>
        </p:txBody>
      </p:sp>
      <p:sp>
        <p:nvSpPr>
          <p:cNvPr id="106" name="Google Shape;106;p14"/>
          <p:cNvSpPr txBox="1">
            <a:spLocks noGrp="1"/>
          </p:cNvSpPr>
          <p:nvPr>
            <p:ph type="body" idx="2"/>
          </p:nvPr>
        </p:nvSpPr>
        <p:spPr>
          <a:xfrm>
            <a:off x="6175058" y="2029861"/>
            <a:ext cx="4633722" cy="3451271"/>
          </a:xfrm>
          <a:prstGeom prst="rect">
            <a:avLst/>
          </a:prstGeom>
          <a:noFill/>
          <a:ln>
            <a:noFill/>
          </a:ln>
        </p:spPr>
        <p:txBody>
          <a:bodyPr spcFirstLastPara="1" wrap="square" lIns="91425" tIns="45700" rIns="91425" bIns="45700" anchor="t" anchorCtr="0">
            <a:noAutofit/>
          </a:bodyPr>
          <a:lstStyle/>
          <a:p>
            <a:pPr marL="114300" indent="0">
              <a:buNone/>
            </a:pPr>
            <a:r>
              <a:rPr lang="en-US" b="1" dirty="0">
                <a:solidFill>
                  <a:schemeClr val="dk1"/>
                </a:solidFill>
                <a:latin typeface="Calibri"/>
                <a:ea typeface="Calibri"/>
                <a:cs typeface="Calibri"/>
                <a:sym typeface="Calibri"/>
              </a:rPr>
              <a:t>Description: </a:t>
            </a:r>
          </a:p>
          <a:p>
            <a:pPr marL="114300" indent="0">
              <a:buNone/>
            </a:pPr>
            <a:r>
              <a:rPr lang="en-US" sz="1600" dirty="0">
                <a:solidFill>
                  <a:schemeClr val="dk1"/>
                </a:solidFill>
                <a:latin typeface="Calibri"/>
                <a:ea typeface="Calibri"/>
                <a:cs typeface="Calibri"/>
                <a:sym typeface="Calibri"/>
              </a:rPr>
              <a:t>Parts-to-Purpose is an open-source, inexpensive inventory and people management platform that allows nonprofits to manage their:</a:t>
            </a:r>
          </a:p>
          <a:p>
            <a:r>
              <a:rPr lang="en-US" sz="1600" dirty="0">
                <a:solidFill>
                  <a:schemeClr val="dk1"/>
                </a:solidFill>
                <a:latin typeface="Calibri"/>
                <a:ea typeface="Calibri"/>
                <a:cs typeface="Calibri"/>
                <a:sym typeface="Calibri"/>
              </a:rPr>
              <a:t>Inventory</a:t>
            </a:r>
          </a:p>
          <a:p>
            <a:r>
              <a:rPr lang="en-US" sz="1600" dirty="0" err="1">
                <a:solidFill>
                  <a:schemeClr val="dk1"/>
                </a:solidFill>
                <a:latin typeface="Calibri"/>
                <a:ea typeface="Calibri"/>
                <a:cs typeface="Calibri"/>
                <a:sym typeface="Calibri"/>
              </a:rPr>
              <a:t>Donees</a:t>
            </a:r>
            <a:endParaRPr lang="en-US" sz="1600" dirty="0">
              <a:solidFill>
                <a:schemeClr val="dk1"/>
              </a:solidFill>
              <a:latin typeface="Calibri"/>
              <a:ea typeface="Calibri"/>
              <a:cs typeface="Calibri"/>
              <a:sym typeface="Calibri"/>
            </a:endParaRPr>
          </a:p>
          <a:p>
            <a:r>
              <a:rPr lang="en-US" sz="1600" dirty="0">
                <a:solidFill>
                  <a:schemeClr val="dk1"/>
                </a:solidFill>
                <a:latin typeface="Calibri"/>
                <a:ea typeface="Calibri"/>
                <a:cs typeface="Calibri"/>
                <a:sym typeface="Calibri"/>
              </a:rPr>
              <a:t>Donors</a:t>
            </a:r>
          </a:p>
        </p:txBody>
      </p:sp>
      <p:grpSp>
        <p:nvGrpSpPr>
          <p:cNvPr id="2" name="Group 1">
            <a:extLst>
              <a:ext uri="{FF2B5EF4-FFF2-40B4-BE49-F238E27FC236}">
                <a16:creationId xmlns:a16="http://schemas.microsoft.com/office/drawing/2014/main" id="{1E807B64-EB16-4D79-B78C-0CBC29FC7C3C}"/>
              </a:ext>
            </a:extLst>
          </p:cNvPr>
          <p:cNvGrpSpPr/>
          <p:nvPr/>
        </p:nvGrpSpPr>
        <p:grpSpPr>
          <a:xfrm>
            <a:off x="1228068" y="1691770"/>
            <a:ext cx="3958702" cy="4721825"/>
            <a:chOff x="1228068" y="1691770"/>
            <a:chExt cx="3958702" cy="4721825"/>
          </a:xfrm>
        </p:grpSpPr>
        <p:pic>
          <p:nvPicPr>
            <p:cNvPr id="98" name="Google Shape;98;p14"/>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12" name="Google Shape;143;p17">
              <a:extLst>
                <a:ext uri="{FF2B5EF4-FFF2-40B4-BE49-F238E27FC236}">
                  <a16:creationId xmlns:a16="http://schemas.microsoft.com/office/drawing/2014/main" id="{5479D122-DC8D-4368-9045-389C0F503311}"/>
                </a:ext>
              </a:extLst>
            </p:cNvPr>
            <p:cNvPicPr preferRelativeResize="0"/>
            <p:nvPr/>
          </p:nvPicPr>
          <p:blipFill>
            <a:blip r:embed="rId4">
              <a:alphaModFix/>
            </a:blip>
            <a:stretch>
              <a:fillRect/>
            </a:stretch>
          </p:blipFill>
          <p:spPr>
            <a:xfrm>
              <a:off x="1783569" y="2638044"/>
              <a:ext cx="2344800" cy="2344800"/>
            </a:xfrm>
            <a:prstGeom prst="rect">
              <a:avLst/>
            </a:prstGeom>
            <a:noFill/>
            <a:ln>
              <a:noFill/>
            </a:ln>
          </p:spPr>
        </p:pic>
      </p:grpSp>
      <p:sp>
        <p:nvSpPr>
          <p:cNvPr id="3" name="TextBox 2">
            <a:extLst>
              <a:ext uri="{FF2B5EF4-FFF2-40B4-BE49-F238E27FC236}">
                <a16:creationId xmlns:a16="http://schemas.microsoft.com/office/drawing/2014/main" id="{4ECB28CF-BB7E-4C90-8227-E001DB0BB933}"/>
              </a:ext>
            </a:extLst>
          </p:cNvPr>
          <p:cNvSpPr txBox="1"/>
          <p:nvPr/>
        </p:nvSpPr>
        <p:spPr>
          <a:xfrm>
            <a:off x="3994896" y="1396565"/>
            <a:ext cx="4633722" cy="369332"/>
          </a:xfrm>
          <a:prstGeom prst="rect">
            <a:avLst/>
          </a:prstGeom>
          <a:noFill/>
        </p:spPr>
        <p:txBody>
          <a:bodyPr wrap="square" rtlCol="0">
            <a:spAutoFit/>
          </a:bodyPr>
          <a:lstStyle/>
          <a:p>
            <a:r>
              <a:rPr lang="en-US" sz="1800" dirty="0">
                <a:latin typeface="Cabin" panose="020B0604020202020204" charset="0"/>
              </a:rPr>
              <a:t>Team : </a:t>
            </a:r>
            <a:r>
              <a:rPr lang="en-US" sz="1800" dirty="0" err="1">
                <a:latin typeface="Cabin" panose="020B0604020202020204" charset="0"/>
              </a:rPr>
              <a:t>Komal</a:t>
            </a:r>
            <a:r>
              <a:rPr lang="en-US" sz="1800" dirty="0">
                <a:latin typeface="Cabin" panose="020B0604020202020204" charset="0"/>
              </a:rPr>
              <a:t>, Mary, Nathan, Phillip, Tony</a:t>
            </a: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4"/>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99" name="Google Shape;99;p14"/>
          <p:cNvPicPr preferRelativeResize="0"/>
          <p:nvPr/>
        </p:nvPicPr>
        <p:blipFill rotWithShape="1">
          <a:blip r:embed="rId4">
            <a:alphaModFix/>
          </a:blip>
          <a:srcRect/>
          <a:stretch/>
        </p:blipFill>
        <p:spPr>
          <a:xfrm>
            <a:off x="1813774" y="4753395"/>
            <a:ext cx="941195" cy="1211970"/>
          </a:xfrm>
          <a:prstGeom prst="rect">
            <a:avLst/>
          </a:prstGeom>
          <a:noFill/>
          <a:ln>
            <a:noFill/>
          </a:ln>
          <a:effectLst>
            <a:outerShdw blurRad="50800" dist="50800" dir="5400000" algn="ctr" rotWithShape="0">
              <a:srgbClr val="000000">
                <a:alpha val="0"/>
              </a:srgbClr>
            </a:outerShdw>
          </a:effectLst>
        </p:spPr>
      </p:pic>
      <p:pic>
        <p:nvPicPr>
          <p:cNvPr id="100" name="Google Shape;100;p14"/>
          <p:cNvPicPr preferRelativeResize="0"/>
          <p:nvPr/>
        </p:nvPicPr>
        <p:blipFill rotWithShape="1">
          <a:blip r:embed="rId5">
            <a:alphaModFix/>
          </a:blip>
          <a:srcRect/>
          <a:stretch/>
        </p:blipFill>
        <p:spPr>
          <a:xfrm>
            <a:off x="3579322" y="4223279"/>
            <a:ext cx="1204305" cy="1204305"/>
          </a:xfrm>
          <a:prstGeom prst="rect">
            <a:avLst/>
          </a:prstGeom>
          <a:noFill/>
          <a:ln>
            <a:noFill/>
          </a:ln>
        </p:spPr>
      </p:pic>
      <p:pic>
        <p:nvPicPr>
          <p:cNvPr id="101" name="Google Shape;101;p14"/>
          <p:cNvPicPr preferRelativeResize="0"/>
          <p:nvPr/>
        </p:nvPicPr>
        <p:blipFill rotWithShape="1">
          <a:blip r:embed="rId6">
            <a:alphaModFix/>
          </a:blip>
          <a:srcRect/>
          <a:stretch/>
        </p:blipFill>
        <p:spPr>
          <a:xfrm>
            <a:off x="4754121" y="4319855"/>
            <a:ext cx="824353" cy="1011152"/>
          </a:xfrm>
          <a:prstGeom prst="rect">
            <a:avLst/>
          </a:prstGeom>
          <a:noFill/>
          <a:ln>
            <a:noFill/>
          </a:ln>
        </p:spPr>
      </p:pic>
      <p:pic>
        <p:nvPicPr>
          <p:cNvPr id="102" name="Google Shape;102;p14"/>
          <p:cNvPicPr preferRelativeResize="0"/>
          <p:nvPr/>
        </p:nvPicPr>
        <p:blipFill rotWithShape="1">
          <a:blip r:embed="rId7">
            <a:alphaModFix/>
          </a:blip>
          <a:srcRect/>
          <a:stretch/>
        </p:blipFill>
        <p:spPr>
          <a:xfrm>
            <a:off x="1069086" y="5078295"/>
            <a:ext cx="1045841" cy="1045841"/>
          </a:xfrm>
          <a:prstGeom prst="rect">
            <a:avLst/>
          </a:prstGeom>
          <a:noFill/>
          <a:ln>
            <a:noFill/>
          </a:ln>
        </p:spPr>
      </p:pic>
      <p:sp>
        <p:nvSpPr>
          <p:cNvPr id="103" name="Google Shape;103;p14"/>
          <p:cNvSpPr txBox="1"/>
          <p:nvPr/>
        </p:nvSpPr>
        <p:spPr>
          <a:xfrm>
            <a:off x="3954062" y="5331007"/>
            <a:ext cx="1851341"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$1.50 / student</a:t>
            </a:r>
            <a:endParaRPr/>
          </a:p>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*$450/year</a:t>
            </a:r>
            <a:endParaRPr/>
          </a:p>
        </p:txBody>
      </p:sp>
      <p:sp>
        <p:nvSpPr>
          <p:cNvPr id="104" name="Google Shape;104;p14"/>
          <p:cNvSpPr txBox="1"/>
          <p:nvPr/>
        </p:nvSpPr>
        <p:spPr>
          <a:xfrm>
            <a:off x="1117252" y="6010727"/>
            <a:ext cx="1762214"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$3.00 / student</a:t>
            </a:r>
            <a:endParaRPr/>
          </a:p>
          <a:p>
            <a:pPr marL="0" marR="0" lvl="0" indent="0" algn="ctr" rtl="0">
              <a:spcBef>
                <a:spcPts val="0"/>
              </a:spcBef>
              <a:spcAft>
                <a:spcPts val="0"/>
              </a:spcAft>
              <a:buNone/>
            </a:pPr>
            <a:r>
              <a:rPr lang="en-US" sz="1600" b="0" i="0" u="none" strike="noStrike" cap="none">
                <a:solidFill>
                  <a:schemeClr val="dk1"/>
                </a:solidFill>
                <a:latin typeface="Calibri"/>
                <a:ea typeface="Calibri"/>
                <a:cs typeface="Calibri"/>
                <a:sym typeface="Calibri"/>
              </a:rPr>
              <a:t>*$600/year</a:t>
            </a:r>
            <a:endParaRPr/>
          </a:p>
        </p:txBody>
      </p:sp>
      <p:sp>
        <p:nvSpPr>
          <p:cNvPr id="105" name="Google Shape;105;p14"/>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THE USER</a:t>
            </a:r>
            <a:endParaRPr/>
          </a:p>
        </p:txBody>
      </p:sp>
      <p:sp>
        <p:nvSpPr>
          <p:cNvPr id="106" name="Google Shape;106;p14"/>
          <p:cNvSpPr txBox="1">
            <a:spLocks noGrp="1"/>
          </p:cNvSpPr>
          <p:nvPr>
            <p:ph type="body" idx="2"/>
          </p:nvPr>
        </p:nvSpPr>
        <p:spPr>
          <a:xfrm>
            <a:off x="6175057" y="2029861"/>
            <a:ext cx="4927385" cy="3451271"/>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400"/>
              <a:buChar char="•"/>
            </a:pPr>
            <a:r>
              <a:rPr lang="en-US" sz="1400">
                <a:latin typeface="Calibri"/>
                <a:ea typeface="Calibri"/>
                <a:cs typeface="Calibri"/>
                <a:sym typeface="Calibri"/>
              </a:rPr>
              <a:t>A typical DNA extraction experiment requires </a:t>
            </a:r>
            <a:r>
              <a:rPr lang="en-US" sz="1400">
                <a:solidFill>
                  <a:srgbClr val="FF0000"/>
                </a:solidFill>
                <a:latin typeface="Calibri"/>
                <a:ea typeface="Calibri"/>
                <a:cs typeface="Calibri"/>
                <a:sym typeface="Calibri"/>
              </a:rPr>
              <a:t>~$127 </a:t>
            </a:r>
            <a:r>
              <a:rPr lang="en-US" sz="1400">
                <a:latin typeface="Calibri"/>
                <a:ea typeface="Calibri"/>
                <a:cs typeface="Calibri"/>
                <a:sym typeface="Calibri"/>
              </a:rPr>
              <a:t>of materials (test tubes, funnels, graduated cylinders, etc.).  </a:t>
            </a:r>
            <a:r>
              <a:rPr lang="en-US" sz="1400" b="1">
                <a:solidFill>
                  <a:srgbClr val="FF0000"/>
                </a:solidFill>
                <a:latin typeface="Calibri"/>
                <a:ea typeface="Calibri"/>
                <a:cs typeface="Calibri"/>
                <a:sym typeface="Calibri"/>
              </a:rPr>
              <a:t>That’s over a quarter of the yearly science budget for some teachers</a:t>
            </a:r>
            <a:r>
              <a:rPr lang="en-US" sz="1400" b="1">
                <a:solidFill>
                  <a:schemeClr val="dk1"/>
                </a:solidFill>
                <a:latin typeface="Calibri"/>
                <a:ea typeface="Calibri"/>
                <a:cs typeface="Calibri"/>
                <a:sym typeface="Calibri"/>
              </a:rPr>
              <a:t> </a:t>
            </a:r>
            <a:r>
              <a:rPr lang="en-US" sz="1400">
                <a:solidFill>
                  <a:schemeClr val="dk1"/>
                </a:solidFill>
                <a:latin typeface="Calibri"/>
                <a:ea typeface="Calibri"/>
                <a:cs typeface="Calibri"/>
                <a:sym typeface="Calibri"/>
              </a:rPr>
              <a:t>for a single experiment. Where and how can I find more supplies?</a:t>
            </a:r>
            <a:endParaRPr/>
          </a:p>
          <a:p>
            <a:pPr marL="228600" lvl="0" indent="-139700" algn="l" rtl="0">
              <a:lnSpc>
                <a:spcPct val="100000"/>
              </a:lnSpc>
              <a:spcBef>
                <a:spcPts val="1000"/>
              </a:spcBef>
              <a:spcAft>
                <a:spcPts val="0"/>
              </a:spcAft>
              <a:buSzPts val="1400"/>
              <a:buNone/>
            </a:pPr>
            <a:endParaRPr sz="1400">
              <a:solidFill>
                <a:schemeClr val="dk1"/>
              </a:solidFill>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a:latin typeface="Calibri"/>
                <a:ea typeface="Calibri"/>
                <a:cs typeface="Calibri"/>
                <a:sym typeface="Calibri"/>
              </a:rPr>
              <a:t>91% of teachers tell us that the biggest challenge to implementing laboratory activities in the classroom is </a:t>
            </a:r>
            <a:r>
              <a:rPr lang="en-US" sz="1400" b="1">
                <a:solidFill>
                  <a:srgbClr val="FF0000"/>
                </a:solidFill>
                <a:latin typeface="Calibri"/>
                <a:ea typeface="Calibri"/>
                <a:cs typeface="Calibri"/>
                <a:sym typeface="Calibri"/>
              </a:rPr>
              <a:t>lack of supplies </a:t>
            </a:r>
            <a:r>
              <a:rPr lang="en-US" sz="1400">
                <a:latin typeface="Calibri"/>
                <a:ea typeface="Calibri"/>
                <a:cs typeface="Calibri"/>
                <a:sym typeface="Calibri"/>
              </a:rPr>
              <a:t>(107 out of 117 Georgia life science teachers surveyed)</a:t>
            </a:r>
            <a:r>
              <a:rPr lang="en-US" sz="1400" baseline="30000">
                <a:latin typeface="Calibri"/>
                <a:ea typeface="Calibri"/>
                <a:cs typeface="Calibri"/>
                <a:sym typeface="Calibri"/>
              </a:rPr>
              <a:t>1</a:t>
            </a:r>
            <a:endParaRPr/>
          </a:p>
          <a:p>
            <a:pPr marL="228600" lvl="0" indent="-139700" algn="l" rtl="0">
              <a:lnSpc>
                <a:spcPct val="100000"/>
              </a:lnSpc>
              <a:spcBef>
                <a:spcPts val="1000"/>
              </a:spcBef>
              <a:spcAft>
                <a:spcPts val="0"/>
              </a:spcAft>
              <a:buSzPts val="1400"/>
              <a:buNone/>
            </a:pPr>
            <a:endParaRPr sz="1400" baseline="30000">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b="1" u="sng">
                <a:latin typeface="Calibri"/>
                <a:ea typeface="Calibri"/>
                <a:cs typeface="Calibri"/>
                <a:sym typeface="Calibri"/>
              </a:rPr>
              <a:t>USER PROBLEM:</a:t>
            </a:r>
            <a:r>
              <a:rPr lang="en-US" sz="1400" b="1">
                <a:latin typeface="Calibri"/>
                <a:ea typeface="Calibri"/>
                <a:cs typeface="Calibri"/>
                <a:sym typeface="Calibri"/>
              </a:rPr>
              <a:t>  </a:t>
            </a:r>
            <a:r>
              <a:rPr lang="en-US" sz="1400">
                <a:latin typeface="Calibri"/>
                <a:ea typeface="Calibri"/>
                <a:cs typeface="Calibri"/>
                <a:sym typeface="Calibri"/>
              </a:rPr>
              <a:t>Where and how can I get more supplies as a science teacher to teach my class? </a:t>
            </a:r>
            <a:endParaRPr/>
          </a:p>
          <a:p>
            <a:pPr marL="457200" lvl="1" indent="-127000" algn="l" rtl="0">
              <a:lnSpc>
                <a:spcPct val="100000"/>
              </a:lnSpc>
              <a:spcBef>
                <a:spcPts val="1000"/>
              </a:spcBef>
              <a:spcAft>
                <a:spcPts val="0"/>
              </a:spcAft>
              <a:buSzPts val="1600"/>
              <a:buNone/>
            </a:pPr>
            <a:endParaRPr/>
          </a:p>
        </p:txBody>
      </p:sp>
      <p:sp>
        <p:nvSpPr>
          <p:cNvPr id="107" name="Google Shape;107;p14"/>
          <p:cNvSpPr txBox="1"/>
          <p:nvPr/>
        </p:nvSpPr>
        <p:spPr>
          <a:xfrm>
            <a:off x="6565187" y="6604709"/>
            <a:ext cx="5626813" cy="123111"/>
          </a:xfrm>
          <a:prstGeom prst="rect">
            <a:avLst/>
          </a:prstGeom>
          <a:noFill/>
          <a:ln>
            <a:noFill/>
          </a:ln>
        </p:spPr>
        <p:txBody>
          <a:bodyPr spcFirstLastPara="1" wrap="square" lIns="91425" tIns="45700" rIns="91425" bIns="45700" anchor="t" anchorCtr="0">
            <a:noAutofit/>
          </a:bodyPr>
          <a:lstStyle/>
          <a:p>
            <a:pPr marL="171450" marR="0" lvl="0" indent="-171450" algn="l" rtl="0">
              <a:spcBef>
                <a:spcPts val="0"/>
              </a:spcBef>
              <a:spcAft>
                <a:spcPts val="0"/>
              </a:spcAft>
              <a:buClr>
                <a:schemeClr val="dk1"/>
              </a:buClr>
              <a:buSzPts val="1000"/>
              <a:buFont typeface="Arial"/>
              <a:buChar char="•"/>
            </a:pPr>
            <a:r>
              <a:rPr lang="en-US" sz="1000" b="0" i="0" u="none" strike="noStrike" cap="none" dirty="0">
                <a:solidFill>
                  <a:schemeClr val="dk1"/>
                </a:solidFill>
                <a:latin typeface="Cabin"/>
                <a:ea typeface="Cabin"/>
                <a:cs typeface="Cabin"/>
                <a:sym typeface="Cabin"/>
              </a:rPr>
              <a:t>Assuming 300 students, </a:t>
            </a:r>
            <a:r>
              <a:rPr lang="en-US" sz="1000" b="0" i="0" u="none" strike="noStrike" cap="none" baseline="30000" dirty="0">
                <a:solidFill>
                  <a:schemeClr val="dk1"/>
                </a:solidFill>
                <a:latin typeface="Cabin"/>
                <a:ea typeface="Cabin"/>
                <a:cs typeface="Cabin"/>
                <a:sym typeface="Cabin"/>
              </a:rPr>
              <a:t>1 </a:t>
            </a:r>
            <a:r>
              <a:rPr lang="en-US" sz="1000" b="0" i="0" u="sng" strike="noStrike" cap="none" dirty="0">
                <a:solidFill>
                  <a:schemeClr val="hlink"/>
                </a:solidFill>
                <a:latin typeface="Cabin"/>
                <a:ea typeface="Cabin"/>
                <a:cs typeface="Cabin"/>
                <a:sym typeface="Cabin"/>
                <a:hlinkClick r:id="rId8"/>
              </a:rPr>
              <a:t>http://www.georgiabioed.org/education/equipment-depot/</a:t>
            </a:r>
            <a:endParaRPr sz="1000" b="0" i="0" u="none" strike="noStrike" cap="none" dirty="0">
              <a:solidFill>
                <a:schemeClr val="dk1"/>
              </a:solidFill>
              <a:latin typeface="Cabin"/>
              <a:ea typeface="Cabin"/>
              <a:cs typeface="Cabin"/>
              <a:sym typeface="Cabin"/>
            </a:endParaRPr>
          </a:p>
        </p:txBody>
      </p:sp>
    </p:spTree>
    <p:extLst>
      <p:ext uri="{BB962C8B-B14F-4D97-AF65-F5344CB8AC3E}">
        <p14:creationId xmlns:p14="http://schemas.microsoft.com/office/powerpoint/2010/main" val="292491607"/>
      </p:ext>
    </p:extLst>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5"/>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14" name="Google Shape;114;p15"/>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THE SMALL NON-PROFIT</a:t>
            </a:r>
            <a:endParaRPr/>
          </a:p>
        </p:txBody>
      </p:sp>
      <p:pic>
        <p:nvPicPr>
          <p:cNvPr id="115" name="Google Shape;115;p15"/>
          <p:cNvPicPr preferRelativeResize="0"/>
          <p:nvPr/>
        </p:nvPicPr>
        <p:blipFill rotWithShape="1">
          <a:blip r:embed="rId4">
            <a:alphaModFix/>
          </a:blip>
          <a:srcRect/>
          <a:stretch/>
        </p:blipFill>
        <p:spPr>
          <a:xfrm>
            <a:off x="1834246" y="2509211"/>
            <a:ext cx="458943" cy="429570"/>
          </a:xfrm>
          <a:prstGeom prst="rect">
            <a:avLst/>
          </a:prstGeom>
          <a:noFill/>
          <a:ln>
            <a:noFill/>
          </a:ln>
        </p:spPr>
      </p:pic>
      <p:pic>
        <p:nvPicPr>
          <p:cNvPr id="116" name="Google Shape;116;p15"/>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17" name="Google Shape;117;p15"/>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18" name="Google Shape;118;p15"/>
          <p:cNvSpPr txBox="1"/>
          <p:nvPr/>
        </p:nvSpPr>
        <p:spPr>
          <a:xfrm>
            <a:off x="6175057" y="2029968"/>
            <a:ext cx="4927385" cy="3101982"/>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Georgia BioEd Institute’s Equipment Depot provides grades 6-12 teachers with the laboratory supplies and equipment they need to prepare students for careers in the life sciences. </a:t>
            </a:r>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a:solidFill>
                  <a:schemeClr val="dk1"/>
                </a:solidFill>
                <a:latin typeface="Calibri"/>
                <a:ea typeface="Calibri"/>
                <a:cs typeface="Calibri"/>
                <a:sym typeface="Calibri"/>
              </a:rPr>
              <a:t>Supply donations are collected from companies and universities and provided to schools that desperately need it</a:t>
            </a:r>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baseline="30000">
              <a:solidFill>
                <a:srgbClr val="262626"/>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sng" strike="noStrike" cap="none">
                <a:solidFill>
                  <a:schemeClr val="dk1"/>
                </a:solidFill>
                <a:latin typeface="Calibri"/>
                <a:ea typeface="Calibri"/>
                <a:cs typeface="Calibri"/>
                <a:sym typeface="Calibri"/>
              </a:rPr>
              <a:t>NON-PROFIT PROBLEM</a:t>
            </a:r>
            <a:r>
              <a:rPr lang="en-US" sz="1400" b="0" i="0" u="none" strike="noStrike" cap="none">
                <a:solidFill>
                  <a:schemeClr val="dk1"/>
                </a:solidFill>
                <a:latin typeface="Calibri"/>
                <a:ea typeface="Calibri"/>
                <a:cs typeface="Calibri"/>
                <a:sym typeface="Calibri"/>
              </a:rPr>
              <a:t>:  How can GABioEd manage its inventory of donations when the information is kept in different locations, managed by various volunteers, and not easily accessible by the educators who need them?</a:t>
            </a:r>
            <a:br>
              <a:rPr lang="en-US" sz="1400" b="0" i="0" u="none" strike="noStrike" cap="none">
                <a:solidFill>
                  <a:srgbClr val="262626"/>
                </a:solidFill>
                <a:latin typeface="Calibri"/>
                <a:ea typeface="Calibri"/>
                <a:cs typeface="Calibri"/>
                <a:sym typeface="Calibri"/>
              </a:rPr>
            </a:br>
            <a:endParaRPr sz="1400" b="0" i="0" u="none" strike="noStrike" cap="none">
              <a:solidFill>
                <a:srgbClr val="262626"/>
              </a:solidFill>
              <a:latin typeface="Calibri"/>
              <a:ea typeface="Calibri"/>
              <a:cs typeface="Calibri"/>
              <a:sym typeface="Calibri"/>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a:solidFill>
                <a:srgbClr val="262626"/>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16"/>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25" name="Google Shape;125;p16"/>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WHO WE ARE AND WHY WE DID THIS?</a:t>
            </a:r>
            <a:endParaRPr/>
          </a:p>
        </p:txBody>
      </p:sp>
      <p:pic>
        <p:nvPicPr>
          <p:cNvPr id="126" name="Google Shape;126;p16"/>
          <p:cNvPicPr preferRelativeResize="0"/>
          <p:nvPr/>
        </p:nvPicPr>
        <p:blipFill rotWithShape="1">
          <a:blip r:embed="rId4">
            <a:alphaModFix/>
          </a:blip>
          <a:srcRect/>
          <a:stretch/>
        </p:blipFill>
        <p:spPr>
          <a:xfrm>
            <a:off x="1834246" y="2509211"/>
            <a:ext cx="458943" cy="429570"/>
          </a:xfrm>
          <a:prstGeom prst="rect">
            <a:avLst/>
          </a:prstGeom>
          <a:noFill/>
          <a:ln>
            <a:noFill/>
          </a:ln>
        </p:spPr>
      </p:pic>
      <p:sp>
        <p:nvSpPr>
          <p:cNvPr id="127" name="Google Shape;127;p16"/>
          <p:cNvSpPr/>
          <p:nvPr/>
        </p:nvSpPr>
        <p:spPr>
          <a:xfrm rot="10271161">
            <a:off x="2738210" y="3475832"/>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128" name="Google Shape;128;p16"/>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29" name="Google Shape;129;p16"/>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30" name="Google Shape;130;p16"/>
          <p:cNvSpPr txBox="1"/>
          <p:nvPr/>
        </p:nvSpPr>
        <p:spPr>
          <a:xfrm>
            <a:off x="6172200" y="2029968"/>
            <a:ext cx="4927385" cy="3694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2"/>
              </a:buClr>
              <a:buSzPts val="1800"/>
              <a:buFont typeface="Arial"/>
              <a:buNone/>
            </a:pPr>
            <a:r>
              <a:rPr lang="en-US" sz="1800" b="1" i="0" u="sng" strike="noStrike" cap="none" dirty="0">
                <a:solidFill>
                  <a:schemeClr val="dk1"/>
                </a:solidFill>
                <a:latin typeface="Calibri"/>
                <a:ea typeface="Calibri"/>
                <a:cs typeface="Calibri"/>
                <a:sym typeface="Calibri"/>
              </a:rPr>
              <a:t>Parts-to-Purpose</a:t>
            </a:r>
            <a:endParaRPr dirty="0"/>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Who we are - </a:t>
            </a:r>
            <a:r>
              <a:rPr lang="en-US" sz="1400" b="0" i="0" u="none" strike="noStrike" cap="none" dirty="0">
                <a:solidFill>
                  <a:schemeClr val="dk1"/>
                </a:solidFill>
                <a:latin typeface="Calibri"/>
                <a:ea typeface="Calibri"/>
                <a:cs typeface="Calibri"/>
                <a:sym typeface="Calibri"/>
              </a:rPr>
              <a:t>We are a group of IT developers looking to build simple solutions to help small nonprofit organizations</a:t>
            </a:r>
            <a:endParaRPr dirty="0"/>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Product - </a:t>
            </a:r>
            <a:r>
              <a:rPr lang="en-US" sz="1400" b="0" i="0" u="none" strike="noStrike" cap="none" dirty="0">
                <a:solidFill>
                  <a:schemeClr val="dk1"/>
                </a:solidFill>
                <a:latin typeface="Calibri"/>
                <a:ea typeface="Calibri"/>
                <a:cs typeface="Calibri"/>
                <a:sym typeface="Calibri"/>
              </a:rPr>
              <a:t>Parts-to-Purpose is an inventory management platform that allows nonprofits to track, update, and manage, and donations</a:t>
            </a:r>
            <a:endParaRPr sz="1400" b="0" i="0" u="none" strike="noStrike" cap="none" dirty="0">
              <a:solidFill>
                <a:schemeClr val="dk1"/>
              </a:solidFill>
              <a:latin typeface="Calibri"/>
              <a:ea typeface="Calibri"/>
              <a:cs typeface="Calibri"/>
              <a:sym typeface="Calibri"/>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Goal </a:t>
            </a:r>
            <a:r>
              <a:rPr lang="en-US" sz="1400" b="0" i="0" u="none" strike="noStrike" cap="none" dirty="0">
                <a:solidFill>
                  <a:schemeClr val="dk1"/>
                </a:solidFill>
                <a:latin typeface="Calibri"/>
                <a:ea typeface="Calibri"/>
                <a:cs typeface="Calibri"/>
                <a:sym typeface="Calibri"/>
              </a:rPr>
              <a:t>- To help nonprofits achieve their purpose by connecting th</a:t>
            </a:r>
            <a:r>
              <a:rPr lang="en-US" dirty="0">
                <a:solidFill>
                  <a:schemeClr val="dk1"/>
                </a:solidFill>
                <a:latin typeface="Calibri"/>
                <a:ea typeface="Calibri"/>
                <a:cs typeface="Calibri"/>
                <a:sym typeface="Calibri"/>
              </a:rPr>
              <a:t>e people </a:t>
            </a:r>
            <a:r>
              <a:rPr lang="en-US" sz="1400" b="0" i="0" u="none" strike="noStrike" cap="none" dirty="0">
                <a:solidFill>
                  <a:schemeClr val="dk1"/>
                </a:solidFill>
                <a:latin typeface="Calibri"/>
                <a:ea typeface="Calibri"/>
                <a:cs typeface="Calibri"/>
                <a:sym typeface="Calibri"/>
              </a:rPr>
              <a:t>in need to the “parts” that are offered</a:t>
            </a:r>
            <a:endParaRPr sz="1600" b="1" i="0" u="none" strike="noStrike" cap="none" dirty="0">
              <a:solidFill>
                <a:schemeClr val="dk1"/>
              </a:solidFill>
              <a:latin typeface="Calibri"/>
              <a:ea typeface="Calibri"/>
              <a:cs typeface="Calibri"/>
              <a:sym typeface="Calibri"/>
            </a:endParaRPr>
          </a:p>
          <a:p>
            <a:pPr marL="228600" marR="0" lvl="0" indent="-127000" algn="l" rtl="0">
              <a:lnSpc>
                <a:spcPct val="100000"/>
              </a:lnSpc>
              <a:spcBef>
                <a:spcPts val="1000"/>
              </a:spcBef>
              <a:spcAft>
                <a:spcPts val="0"/>
              </a:spcAft>
              <a:buClr>
                <a:schemeClr val="accent2"/>
              </a:buClr>
              <a:buSzPts val="1600"/>
              <a:buFont typeface="Arial"/>
              <a:buNone/>
            </a:pPr>
            <a:endParaRPr sz="1600" b="0" i="0" u="none" strike="noStrike" cap="none" baseline="30000" dirty="0">
              <a:solidFill>
                <a:srgbClr val="262626"/>
              </a:solidFill>
              <a:latin typeface="Cabin"/>
              <a:ea typeface="Cabin"/>
              <a:cs typeface="Cabin"/>
              <a:sym typeface="Cabin"/>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dirty="0">
              <a:solidFill>
                <a:srgbClr val="262626"/>
              </a:solidFill>
              <a:latin typeface="Cabin"/>
              <a:ea typeface="Cabin"/>
              <a:cs typeface="Cabin"/>
              <a:sym typeface="Cabin"/>
            </a:endParaRPr>
          </a:p>
        </p:txBody>
      </p:sp>
      <p:pic>
        <p:nvPicPr>
          <p:cNvPr id="131" name="Google Shape;131;p16"/>
          <p:cNvPicPr preferRelativeResize="0"/>
          <p:nvPr/>
        </p:nvPicPr>
        <p:blipFill rotWithShape="1">
          <a:blip r:embed="rId7">
            <a:alphaModFix/>
          </a:blip>
          <a:srcRect/>
          <a:stretch/>
        </p:blipFill>
        <p:spPr>
          <a:xfrm>
            <a:off x="2554343" y="3886221"/>
            <a:ext cx="745758" cy="745758"/>
          </a:xfrm>
          <a:prstGeom prst="rect">
            <a:avLst/>
          </a:prstGeom>
          <a:noFill/>
          <a:ln w="38100" cap="flat" cmpd="sng">
            <a:solidFill>
              <a:srgbClr val="7B7265"/>
            </a:solidFill>
            <a:prstDash val="solid"/>
            <a:round/>
            <a:headEnd type="none" w="sm" len="sm"/>
            <a:tailEnd type="none" w="sm" len="sm"/>
          </a:ln>
        </p:spPr>
      </p:pic>
      <p:pic>
        <p:nvPicPr>
          <p:cNvPr id="132" name="Google Shape;132;p16"/>
          <p:cNvPicPr preferRelativeResize="0"/>
          <p:nvPr/>
        </p:nvPicPr>
        <p:blipFill rotWithShape="1">
          <a:blip r:embed="rId8">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133" name="Google Shape;133;p16"/>
          <p:cNvPicPr preferRelativeResize="0"/>
          <p:nvPr/>
        </p:nvPicPr>
        <p:blipFill rotWithShape="1">
          <a:blip r:embed="rId9">
            <a:alphaModFix/>
          </a:blip>
          <a:srcRect/>
          <a:stretch/>
        </p:blipFill>
        <p:spPr>
          <a:xfrm>
            <a:off x="3527183" y="4534149"/>
            <a:ext cx="1204305" cy="1204305"/>
          </a:xfrm>
          <a:prstGeom prst="rect">
            <a:avLst/>
          </a:prstGeom>
          <a:noFill/>
          <a:ln>
            <a:noFill/>
          </a:ln>
        </p:spPr>
      </p:pic>
      <p:sp>
        <p:nvSpPr>
          <p:cNvPr id="134" name="Google Shape;134;p16"/>
          <p:cNvSpPr/>
          <p:nvPr/>
        </p:nvSpPr>
        <p:spPr>
          <a:xfrm rot="3490515">
            <a:off x="2232181" y="4537285"/>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135" name="Google Shape;135;p16"/>
          <p:cNvSpPr/>
          <p:nvPr/>
        </p:nvSpPr>
        <p:spPr>
          <a:xfrm rot="-3132579">
            <a:off x="3534954" y="4520881"/>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PARTS-TO-PURPOSE:	6 KEY FEATURES</a:t>
            </a:r>
          </a:p>
        </p:txBody>
      </p:sp>
      <p:sp>
        <p:nvSpPr>
          <p:cNvPr id="142" name="Google Shape;142;p17"/>
          <p:cNvSpPr txBox="1"/>
          <p:nvPr/>
        </p:nvSpPr>
        <p:spPr>
          <a:xfrm>
            <a:off x="6096000" y="1865589"/>
            <a:ext cx="4927385" cy="4566042"/>
          </a:xfrm>
          <a:prstGeom prst="rect">
            <a:avLst/>
          </a:prstGeom>
          <a:noFill/>
          <a:ln>
            <a:noFill/>
          </a:ln>
        </p:spPr>
        <p:txBody>
          <a:bodyPr spcFirstLastPara="1" wrap="square" lIns="91425" tIns="45700" rIns="91425" bIns="45700" anchor="t" anchorCtr="0">
            <a:noAutofit/>
          </a:bodyPr>
          <a:lstStyle/>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Filters </a:t>
            </a:r>
            <a:endParaRPr lang="en-US" sz="1600" b="1" dirty="0">
              <a:solidFill>
                <a:schemeClr val="dk1"/>
              </a:solidFill>
              <a:latin typeface="Calibri"/>
              <a:ea typeface="Calibri"/>
              <a:cs typeface="Calibri"/>
              <a:sym typeface="Calibri"/>
            </a:endParaRP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Users can filter inventory by organization and category</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Registration </a:t>
            </a:r>
            <a:r>
              <a:rPr lang="en-US" sz="1600" b="1" dirty="0">
                <a:solidFill>
                  <a:schemeClr val="dk1"/>
                </a:solidFill>
                <a:latin typeface="Calibri"/>
                <a:ea typeface="Calibri"/>
                <a:cs typeface="Calibri"/>
                <a:sym typeface="Calibri"/>
              </a:rPr>
              <a:t> </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Collects user contact information</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Login </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Enables shopping cart, to create order, and arrange pickup</a:t>
            </a:r>
          </a:p>
          <a:p>
            <a:pPr lvl="0">
              <a:spcBef>
                <a:spcPts val="1000"/>
              </a:spcBef>
              <a:buClr>
                <a:schemeClr val="accent2"/>
              </a:buClr>
              <a:buSzPts val="1400"/>
            </a:pPr>
            <a:r>
              <a:rPr lang="en-US" sz="1600" b="1" u="sng" dirty="0">
                <a:solidFill>
                  <a:schemeClr val="dk1"/>
                </a:solidFill>
                <a:latin typeface="Calibri"/>
                <a:ea typeface="Calibri"/>
                <a:cs typeface="Calibri"/>
                <a:sym typeface="Calibri"/>
              </a:rPr>
              <a:t>Order Confirmation</a:t>
            </a:r>
          </a:p>
          <a:p>
            <a:pPr marL="285750" lvl="0" indent="-285750">
              <a:spcBef>
                <a:spcPts val="1000"/>
              </a:spcBef>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Email confirmation sent upon order submission</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Automatic Update</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Removes requested items from inventory after order </a:t>
            </a:r>
          </a:p>
          <a:p>
            <a:pPr marR="0" lvl="0" algn="l" rtl="0">
              <a:lnSpc>
                <a:spcPct val="100000"/>
              </a:lnSpc>
              <a:spcBef>
                <a:spcPts val="1000"/>
              </a:spcBef>
              <a:spcAft>
                <a:spcPts val="0"/>
              </a:spcAft>
              <a:buClr>
                <a:schemeClr val="accent2"/>
              </a:buClr>
              <a:buSzPts val="1400"/>
            </a:pPr>
            <a:r>
              <a:rPr lang="en-US" sz="1600" b="1" i="0" u="sng" strike="noStrike" cap="none" dirty="0">
                <a:solidFill>
                  <a:schemeClr val="dk1"/>
                </a:solidFill>
                <a:latin typeface="Calibri"/>
                <a:ea typeface="Calibri"/>
                <a:cs typeface="Calibri"/>
                <a:sym typeface="Calibri"/>
              </a:rPr>
              <a:t>Data Maintenance</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sz="1400" b="0" i="0" u="none" strike="noStrike" cap="none" dirty="0">
                <a:solidFill>
                  <a:schemeClr val="dk1"/>
                </a:solidFill>
                <a:latin typeface="Calibri"/>
                <a:ea typeface="Calibri"/>
                <a:cs typeface="Calibri"/>
                <a:sym typeface="Calibri"/>
              </a:rPr>
              <a:t>Managed with MongoDB</a:t>
            </a:r>
            <a:endParaRPr dirty="0"/>
          </a:p>
        </p:txBody>
      </p:sp>
      <p:grpSp>
        <p:nvGrpSpPr>
          <p:cNvPr id="5" name="Group 4">
            <a:extLst>
              <a:ext uri="{FF2B5EF4-FFF2-40B4-BE49-F238E27FC236}">
                <a16:creationId xmlns:a16="http://schemas.microsoft.com/office/drawing/2014/main" id="{3C057FFE-36D9-447E-9145-0D025CB5B234}"/>
              </a:ext>
            </a:extLst>
          </p:cNvPr>
          <p:cNvGrpSpPr/>
          <p:nvPr/>
        </p:nvGrpSpPr>
        <p:grpSpPr>
          <a:xfrm>
            <a:off x="1228068" y="1691770"/>
            <a:ext cx="3958702" cy="4721825"/>
            <a:chOff x="1228068" y="1691770"/>
            <a:chExt cx="3958702" cy="4721825"/>
          </a:xfrm>
        </p:grpSpPr>
        <p:pic>
          <p:nvPicPr>
            <p:cNvPr id="6" name="Google Shape;98;p14">
              <a:extLst>
                <a:ext uri="{FF2B5EF4-FFF2-40B4-BE49-F238E27FC236}">
                  <a16:creationId xmlns:a16="http://schemas.microsoft.com/office/drawing/2014/main" id="{3C56EC36-7805-4490-8BCF-F26FFAF3EF27}"/>
                </a:ext>
              </a:extLst>
            </p:cNvPr>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7" name="Google Shape;143;p17">
              <a:extLst>
                <a:ext uri="{FF2B5EF4-FFF2-40B4-BE49-F238E27FC236}">
                  <a16:creationId xmlns:a16="http://schemas.microsoft.com/office/drawing/2014/main" id="{59EEB511-490B-4B71-8C4F-B0D9BDB2080B}"/>
                </a:ext>
              </a:extLst>
            </p:cNvPr>
            <p:cNvPicPr preferRelativeResize="0"/>
            <p:nvPr/>
          </p:nvPicPr>
          <p:blipFill>
            <a:blip r:embed="rId4">
              <a:alphaModFix/>
            </a:blip>
            <a:stretch>
              <a:fillRect/>
            </a:stretch>
          </p:blipFill>
          <p:spPr>
            <a:xfrm>
              <a:off x="1783569" y="2638044"/>
              <a:ext cx="2344800" cy="2344800"/>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a:t>OUR PROCESS</a:t>
            </a:r>
            <a:endParaRPr/>
          </a:p>
        </p:txBody>
      </p:sp>
      <p:grpSp>
        <p:nvGrpSpPr>
          <p:cNvPr id="150" name="Google Shape;150;p18"/>
          <p:cNvGrpSpPr/>
          <p:nvPr/>
        </p:nvGrpSpPr>
        <p:grpSpPr>
          <a:xfrm>
            <a:off x="293345" y="2030250"/>
            <a:ext cx="11763421" cy="3682181"/>
            <a:chOff x="5521" y="414502"/>
            <a:chExt cx="11763421" cy="3682181"/>
          </a:xfrm>
        </p:grpSpPr>
        <p:sp>
          <p:nvSpPr>
            <p:cNvPr id="151" name="Google Shape;151;p18"/>
            <p:cNvSpPr/>
            <p:nvPr/>
          </p:nvSpPr>
          <p:spPr>
            <a:xfrm>
              <a:off x="5521"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txBox="1"/>
            <p:nvPr/>
          </p:nvSpPr>
          <p:spPr>
            <a:xfrm>
              <a:off x="37864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Project Plan Generation</a:t>
              </a:r>
              <a:endParaRPr/>
            </a:p>
          </p:txBody>
        </p:sp>
        <p:sp>
          <p:nvSpPr>
            <p:cNvPr id="153" name="Google Shape;153;p18"/>
            <p:cNvSpPr/>
            <p:nvPr/>
          </p:nvSpPr>
          <p:spPr>
            <a:xfrm>
              <a:off x="5521"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txBox="1"/>
            <p:nvPr/>
          </p:nvSpPr>
          <p:spPr>
            <a:xfrm>
              <a:off x="5521" y="1254037"/>
              <a:ext cx="1492505" cy="1764000"/>
            </a:xfrm>
            <a:prstGeom prst="rect">
              <a:avLst/>
            </a:prstGeom>
            <a:noFill/>
            <a:ln>
              <a:noFill/>
            </a:ln>
          </p:spPr>
          <p:txBody>
            <a:bodyPr spcFirstLastPara="1" wrap="square" lIns="0" tIns="0" rIns="0" bIns="0" anchor="t" anchorCtr="0">
              <a:noAutofit/>
            </a:bodyPr>
            <a:lstStyle/>
            <a:p>
              <a:pPr marL="114300" marR="0" lvl="1" indent="-114300"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schedule</a:t>
              </a:r>
              <a:endParaRPr dirty="0"/>
            </a:p>
            <a:p>
              <a:pPr marL="114300" marR="0" lvl="1" indent="-114300"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Used Kanban System</a:t>
              </a:r>
            </a:p>
            <a:p>
              <a:pPr marL="114300" lvl="2" indent="-114300">
                <a:lnSpc>
                  <a:spcPct val="150000"/>
                </a:lnSpc>
                <a:spcBef>
                  <a:spcPts val="210"/>
                </a:spcBef>
                <a:buClr>
                  <a:schemeClr val="dk1"/>
                </a:buClr>
                <a:buSzPts val="1400"/>
                <a:buFont typeface="Cabin"/>
                <a:buChar char="•"/>
              </a:pPr>
              <a:r>
                <a:rPr lang="en-US" b="0" i="0" u="none" strike="noStrike" cap="none" dirty="0">
                  <a:solidFill>
                    <a:schemeClr val="dk1"/>
                  </a:solidFill>
                  <a:latin typeface="Cabin"/>
                  <a:ea typeface="Cabin"/>
                  <a:cs typeface="Cabin"/>
                  <a:sym typeface="Cabin"/>
                </a:rPr>
                <a:t>Established deadlines</a:t>
              </a:r>
              <a:endParaRPr dirty="0"/>
            </a:p>
            <a:p>
              <a:pPr marL="114300" lvl="2" indent="-114300">
                <a:lnSpc>
                  <a:spcPct val="150000"/>
                </a:lnSpc>
                <a:spcBef>
                  <a:spcPts val="210"/>
                </a:spcBef>
                <a:buClr>
                  <a:schemeClr val="dk1"/>
                </a:buClr>
                <a:buSzPts val="1400"/>
                <a:buFont typeface="Cabin"/>
                <a:buChar char="•"/>
              </a:pPr>
              <a:r>
                <a:rPr lang="en-US" b="0" i="0" u="none" strike="noStrike" cap="none" dirty="0">
                  <a:solidFill>
                    <a:schemeClr val="dk1"/>
                  </a:solidFill>
                  <a:latin typeface="Cabin"/>
                  <a:ea typeface="Cabin"/>
                  <a:cs typeface="Cabin"/>
                  <a:sym typeface="Cabin"/>
                </a:rPr>
                <a:t>Created/Assigned Tasks</a:t>
              </a:r>
              <a:endParaRPr dirty="0"/>
            </a:p>
          </p:txBody>
        </p:sp>
        <p:sp>
          <p:nvSpPr>
            <p:cNvPr id="155" name="Google Shape;155;p18"/>
            <p:cNvSpPr/>
            <p:nvPr/>
          </p:nvSpPr>
          <p:spPr>
            <a:xfrm>
              <a:off x="1655153"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txBox="1"/>
            <p:nvPr/>
          </p:nvSpPr>
          <p:spPr>
            <a:xfrm>
              <a:off x="2028279"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Wireframe Mock-up</a:t>
              </a:r>
              <a:endParaRPr/>
            </a:p>
          </p:txBody>
        </p:sp>
        <p:sp>
          <p:nvSpPr>
            <p:cNvPr id="157" name="Google Shape;157;p18"/>
            <p:cNvSpPr/>
            <p:nvPr/>
          </p:nvSpPr>
          <p:spPr>
            <a:xfrm>
              <a:off x="1655153"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txBox="1"/>
            <p:nvPr/>
          </p:nvSpPr>
          <p:spPr>
            <a:xfrm>
              <a:off x="1655153" y="1243763"/>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err="1">
                  <a:solidFill>
                    <a:schemeClr val="dk1"/>
                  </a:solidFill>
                  <a:latin typeface="Cabin"/>
                  <a:ea typeface="Cabin"/>
                  <a:cs typeface="Cabin"/>
                  <a:sym typeface="Cabin"/>
                </a:rPr>
                <a:t>GoMockingBird</a:t>
              </a:r>
              <a:endParaRPr sz="1400" b="0" i="0" u="none" strike="noStrike" cap="none" dirty="0">
                <a:solidFill>
                  <a:schemeClr val="dk1"/>
                </a:solidFill>
                <a:latin typeface="Cabin"/>
                <a:ea typeface="Cabin"/>
                <a:cs typeface="Cabin"/>
                <a:sym typeface="Cabin"/>
              </a:endParaRPr>
            </a:p>
          </p:txBody>
        </p:sp>
        <p:sp>
          <p:nvSpPr>
            <p:cNvPr id="159" name="Google Shape;159;p18"/>
            <p:cNvSpPr/>
            <p:nvPr/>
          </p:nvSpPr>
          <p:spPr>
            <a:xfrm>
              <a:off x="3304784" y="414502"/>
              <a:ext cx="1865631" cy="746252"/>
            </a:xfrm>
            <a:prstGeom prst="chevron">
              <a:avLst>
                <a:gd name="adj" fmla="val 50000"/>
              </a:avLst>
            </a:prstGeom>
            <a:solidFill>
              <a:schemeClr val="accent4"/>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8"/>
            <p:cNvSpPr txBox="1"/>
            <p:nvPr/>
          </p:nvSpPr>
          <p:spPr>
            <a:xfrm>
              <a:off x="3677910"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User Story Development</a:t>
              </a:r>
              <a:endParaRPr/>
            </a:p>
          </p:txBody>
        </p:sp>
        <p:sp>
          <p:nvSpPr>
            <p:cNvPr id="161" name="Google Shape;161;p18"/>
            <p:cNvSpPr/>
            <p:nvPr/>
          </p:nvSpPr>
          <p:spPr>
            <a:xfrm>
              <a:off x="3304784"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txBox="1"/>
            <p:nvPr/>
          </p:nvSpPr>
          <p:spPr>
            <a:xfrm>
              <a:off x="3304784"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13 User Stories</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5 User Stories became MVP</a:t>
              </a:r>
              <a:endParaRPr dirty="0"/>
            </a:p>
          </p:txBody>
        </p:sp>
        <p:sp>
          <p:nvSpPr>
            <p:cNvPr id="163" name="Google Shape;163;p18"/>
            <p:cNvSpPr/>
            <p:nvPr/>
          </p:nvSpPr>
          <p:spPr>
            <a:xfrm>
              <a:off x="4954416" y="414502"/>
              <a:ext cx="1865631" cy="746252"/>
            </a:xfrm>
            <a:prstGeom prst="chevron">
              <a:avLst>
                <a:gd name="adj" fmla="val 50000"/>
              </a:avLst>
            </a:prstGeom>
            <a:solidFill>
              <a:schemeClr val="accent5"/>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txBox="1"/>
            <p:nvPr/>
          </p:nvSpPr>
          <p:spPr>
            <a:xfrm>
              <a:off x="5327542"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Database Modeling</a:t>
              </a:r>
              <a:endParaRPr/>
            </a:p>
          </p:txBody>
        </p:sp>
        <p:sp>
          <p:nvSpPr>
            <p:cNvPr id="165" name="Google Shape;165;p18"/>
            <p:cNvSpPr/>
            <p:nvPr/>
          </p:nvSpPr>
          <p:spPr>
            <a:xfrm>
              <a:off x="4954416"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8"/>
            <p:cNvSpPr txBox="1"/>
            <p:nvPr/>
          </p:nvSpPr>
          <p:spPr>
            <a:xfrm>
              <a:off x="4954416" y="1254037"/>
              <a:ext cx="1492505" cy="2842646"/>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Acquired actual dataset from non-profit partner</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proof-of-concept </a:t>
              </a:r>
              <a:r>
                <a:rPr lang="en-US" dirty="0">
                  <a:solidFill>
                    <a:schemeClr val="dk1"/>
                  </a:solidFill>
                  <a:latin typeface="Cabin"/>
                  <a:ea typeface="Cabin"/>
                  <a:cs typeface="Cabin"/>
                  <a:sym typeface="Cabin"/>
                </a:rPr>
                <a:t>for</a:t>
              </a:r>
              <a:r>
                <a:rPr lang="en-US" sz="1400" b="0" i="0" u="none" strike="noStrike" cap="none" dirty="0">
                  <a:solidFill>
                    <a:schemeClr val="dk1"/>
                  </a:solidFill>
                  <a:latin typeface="Cabin"/>
                  <a:ea typeface="Cabin"/>
                  <a:cs typeface="Cabin"/>
                  <a:sym typeface="Cabin"/>
                </a:rPr>
                <a:t> database selection</a:t>
              </a:r>
              <a:endParaRPr dirty="0"/>
            </a:p>
          </p:txBody>
        </p:sp>
        <p:sp>
          <p:nvSpPr>
            <p:cNvPr id="167" name="Google Shape;167;p18"/>
            <p:cNvSpPr/>
            <p:nvPr/>
          </p:nvSpPr>
          <p:spPr>
            <a:xfrm>
              <a:off x="6604048" y="414502"/>
              <a:ext cx="1865631" cy="746252"/>
            </a:xfrm>
            <a:prstGeom prst="chevron">
              <a:avLst>
                <a:gd name="adj" fmla="val 50000"/>
              </a:avLst>
            </a:prstGeom>
            <a:solidFill>
              <a:schemeClr val="accent6"/>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txBox="1"/>
            <p:nvPr/>
          </p:nvSpPr>
          <p:spPr>
            <a:xfrm>
              <a:off x="6977174"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Technology Selection</a:t>
              </a:r>
              <a:endParaRPr/>
            </a:p>
          </p:txBody>
        </p:sp>
        <p:sp>
          <p:nvSpPr>
            <p:cNvPr id="169" name="Google Shape;169;p18"/>
            <p:cNvSpPr/>
            <p:nvPr/>
          </p:nvSpPr>
          <p:spPr>
            <a:xfrm>
              <a:off x="6604048"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txBox="1"/>
            <p:nvPr/>
          </p:nvSpPr>
          <p:spPr>
            <a:xfrm>
              <a:off x="6604048"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err="1">
                  <a:solidFill>
                    <a:schemeClr val="dk1"/>
                  </a:solidFill>
                  <a:latin typeface="Cabin"/>
                  <a:ea typeface="Cabin"/>
                  <a:cs typeface="Cabin"/>
                  <a:sym typeface="Cabin"/>
                </a:rPr>
                <a:t>MDB</a:t>
              </a:r>
              <a:r>
                <a:rPr lang="en-US" dirty="0" err="1">
                  <a:solidFill>
                    <a:schemeClr val="dk1"/>
                  </a:solidFill>
                  <a:latin typeface="Cabin"/>
                  <a:ea typeface="Cabin"/>
                  <a:cs typeface="Cabin"/>
                  <a:sym typeface="Cabin"/>
                </a:rPr>
                <a:t>React</a:t>
              </a:r>
              <a:endParaRPr sz="1400" b="0" i="0" u="none" strike="noStrike" cap="none"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err="1">
                  <a:solidFill>
                    <a:schemeClr val="dk1"/>
                  </a:solidFill>
                  <a:latin typeface="Cabin"/>
                  <a:ea typeface="Cabin"/>
                  <a:cs typeface="Cabin"/>
                  <a:sym typeface="Cabin"/>
                </a:rPr>
                <a:t>bcrypt</a:t>
              </a:r>
              <a:endParaRPr sz="1400" b="0" i="0" u="none" strike="noStrike" cap="none"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err="1">
                  <a:solidFill>
                    <a:schemeClr val="dk1"/>
                  </a:solidFill>
                  <a:latin typeface="Cabin"/>
                  <a:ea typeface="Cabin"/>
                  <a:cs typeface="Cabin"/>
                  <a:sym typeface="Cabin"/>
                </a:rPr>
                <a:t>nodemailer</a:t>
              </a:r>
              <a:endParaRPr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err="1">
                  <a:solidFill>
                    <a:schemeClr val="dk1"/>
                  </a:solidFill>
                  <a:latin typeface="Cabin"/>
                  <a:ea typeface="Cabin"/>
                  <a:cs typeface="Cabin"/>
                  <a:sym typeface="Cabin"/>
                </a:rPr>
                <a:t>rc</a:t>
              </a:r>
              <a:r>
                <a:rPr lang="en-US" dirty="0">
                  <a:solidFill>
                    <a:schemeClr val="dk1"/>
                  </a:solidFill>
                  <a:latin typeface="Cabin"/>
                  <a:ea typeface="Cabin"/>
                  <a:cs typeface="Cabin"/>
                  <a:sym typeface="Cabin"/>
                </a:rPr>
                <a:t>-touchable</a:t>
              </a:r>
              <a:endParaRPr dirty="0">
                <a:solidFill>
                  <a:schemeClr val="dk1"/>
                </a:solidFill>
                <a:latin typeface="Cabin"/>
                <a:ea typeface="Cabin"/>
                <a:cs typeface="Cabin"/>
                <a:sym typeface="Cabin"/>
              </a:endParaRPr>
            </a:p>
          </p:txBody>
        </p:sp>
        <p:sp>
          <p:nvSpPr>
            <p:cNvPr id="171" name="Google Shape;171;p18"/>
            <p:cNvSpPr/>
            <p:nvPr/>
          </p:nvSpPr>
          <p:spPr>
            <a:xfrm>
              <a:off x="8253680"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txBox="1"/>
            <p:nvPr/>
          </p:nvSpPr>
          <p:spPr>
            <a:xfrm>
              <a:off x="8626806"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Coding</a:t>
              </a:r>
              <a:endParaRPr/>
            </a:p>
          </p:txBody>
        </p:sp>
        <p:sp>
          <p:nvSpPr>
            <p:cNvPr id="173" name="Google Shape;173;p18"/>
            <p:cNvSpPr/>
            <p:nvPr/>
          </p:nvSpPr>
          <p:spPr>
            <a:xfrm>
              <a:off x="8253680"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8"/>
            <p:cNvSpPr txBox="1"/>
            <p:nvPr/>
          </p:nvSpPr>
          <p:spPr>
            <a:xfrm>
              <a:off x="8253680"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Code Reviews</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Unit Testing</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End-to-End Testing</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Continuous Deployment</a:t>
              </a:r>
              <a:endParaRPr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Deployment to Heroku</a:t>
              </a:r>
              <a:endParaRPr dirty="0">
                <a:solidFill>
                  <a:schemeClr val="dk1"/>
                </a:solidFill>
                <a:latin typeface="Cabin"/>
                <a:ea typeface="Cabin"/>
                <a:cs typeface="Cabin"/>
                <a:sym typeface="Cabin"/>
              </a:endParaRPr>
            </a:p>
          </p:txBody>
        </p:sp>
        <p:sp>
          <p:nvSpPr>
            <p:cNvPr id="175" name="Google Shape;175;p18"/>
            <p:cNvSpPr/>
            <p:nvPr/>
          </p:nvSpPr>
          <p:spPr>
            <a:xfrm>
              <a:off x="9903311"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8"/>
            <p:cNvSpPr txBox="1"/>
            <p:nvPr/>
          </p:nvSpPr>
          <p:spPr>
            <a:xfrm>
              <a:off x="1027643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a:solidFill>
                    <a:schemeClr val="lt1"/>
                  </a:solidFill>
                  <a:latin typeface="Cabin"/>
                  <a:ea typeface="Cabin"/>
                  <a:cs typeface="Cabin"/>
                  <a:sym typeface="Cabin"/>
                </a:rPr>
                <a:t>Deployment</a:t>
              </a:r>
              <a:endParaRPr/>
            </a:p>
          </p:txBody>
        </p:sp>
      </p:grpSp>
      <p:grpSp>
        <p:nvGrpSpPr>
          <p:cNvPr id="177" name="Google Shape;177;p18"/>
          <p:cNvGrpSpPr/>
          <p:nvPr/>
        </p:nvGrpSpPr>
        <p:grpSpPr>
          <a:xfrm>
            <a:off x="433985" y="1740131"/>
            <a:ext cx="10206209" cy="423922"/>
            <a:chOff x="433985" y="1740131"/>
            <a:chExt cx="10206209" cy="423922"/>
          </a:xfrm>
        </p:grpSpPr>
        <p:grpSp>
          <p:nvGrpSpPr>
            <p:cNvPr id="178" name="Google Shape;178;p18"/>
            <p:cNvGrpSpPr/>
            <p:nvPr/>
          </p:nvGrpSpPr>
          <p:grpSpPr>
            <a:xfrm>
              <a:off x="433985" y="1794721"/>
              <a:ext cx="300251" cy="369332"/>
              <a:chOff x="1227436" y="1602769"/>
              <a:chExt cx="300251" cy="369332"/>
            </a:xfrm>
          </p:grpSpPr>
          <p:sp>
            <p:nvSpPr>
              <p:cNvPr id="179" name="Google Shape;179;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180" name="Google Shape;180;p18"/>
              <p:cNvSpPr txBox="1"/>
              <p:nvPr/>
            </p:nvSpPr>
            <p:spPr>
              <a:xfrm>
                <a:off x="1227436" y="1602769"/>
                <a:ext cx="30008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lt1"/>
                    </a:solidFill>
                    <a:latin typeface="Calibri"/>
                    <a:ea typeface="Calibri"/>
                    <a:cs typeface="Calibri"/>
                    <a:sym typeface="Calibri"/>
                  </a:rPr>
                  <a:t>1</a:t>
                </a:r>
                <a:endParaRPr/>
              </a:p>
            </p:txBody>
          </p:sp>
        </p:grpSp>
        <p:grpSp>
          <p:nvGrpSpPr>
            <p:cNvPr id="181" name="Google Shape;181;p18"/>
            <p:cNvGrpSpPr/>
            <p:nvPr/>
          </p:nvGrpSpPr>
          <p:grpSpPr>
            <a:xfrm>
              <a:off x="2073115" y="1767426"/>
              <a:ext cx="301686" cy="369332"/>
              <a:chOff x="1227436" y="1602769"/>
              <a:chExt cx="301686" cy="369332"/>
            </a:xfrm>
          </p:grpSpPr>
          <p:sp>
            <p:nvSpPr>
              <p:cNvPr id="182" name="Google Shape;182;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3" name="Google Shape;183;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2</a:t>
                </a:r>
                <a:endParaRPr/>
              </a:p>
            </p:txBody>
          </p:sp>
        </p:grpSp>
        <p:grpSp>
          <p:nvGrpSpPr>
            <p:cNvPr id="184" name="Google Shape;184;p18"/>
            <p:cNvGrpSpPr/>
            <p:nvPr/>
          </p:nvGrpSpPr>
          <p:grpSpPr>
            <a:xfrm>
              <a:off x="3712245" y="1767426"/>
              <a:ext cx="301686" cy="369332"/>
              <a:chOff x="1227436" y="1602769"/>
              <a:chExt cx="301686" cy="369332"/>
            </a:xfrm>
          </p:grpSpPr>
          <p:sp>
            <p:nvSpPr>
              <p:cNvPr id="185" name="Google Shape;185;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6" name="Google Shape;186;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3</a:t>
                </a:r>
                <a:endParaRPr/>
              </a:p>
            </p:txBody>
          </p:sp>
        </p:grpSp>
        <p:grpSp>
          <p:nvGrpSpPr>
            <p:cNvPr id="187" name="Google Shape;187;p18"/>
            <p:cNvGrpSpPr/>
            <p:nvPr/>
          </p:nvGrpSpPr>
          <p:grpSpPr>
            <a:xfrm>
              <a:off x="5345466" y="1740131"/>
              <a:ext cx="301686" cy="369332"/>
              <a:chOff x="1227436" y="1602769"/>
              <a:chExt cx="301686" cy="369332"/>
            </a:xfrm>
          </p:grpSpPr>
          <p:sp>
            <p:nvSpPr>
              <p:cNvPr id="188" name="Google Shape;188;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89" name="Google Shape;189;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4</a:t>
                </a:r>
                <a:endParaRPr/>
              </a:p>
            </p:txBody>
          </p:sp>
        </p:grpSp>
        <p:grpSp>
          <p:nvGrpSpPr>
            <p:cNvPr id="190" name="Google Shape;190;p18"/>
            <p:cNvGrpSpPr/>
            <p:nvPr/>
          </p:nvGrpSpPr>
          <p:grpSpPr>
            <a:xfrm>
              <a:off x="8651742" y="1767426"/>
              <a:ext cx="301686" cy="369332"/>
              <a:chOff x="1227436" y="1602769"/>
              <a:chExt cx="301686" cy="369332"/>
            </a:xfrm>
          </p:grpSpPr>
          <p:sp>
            <p:nvSpPr>
              <p:cNvPr id="191" name="Google Shape;191;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2" name="Google Shape;192;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6</a:t>
                </a:r>
                <a:endParaRPr/>
              </a:p>
            </p:txBody>
          </p:sp>
        </p:grpSp>
        <p:grpSp>
          <p:nvGrpSpPr>
            <p:cNvPr id="193" name="Google Shape;193;p18"/>
            <p:cNvGrpSpPr/>
            <p:nvPr/>
          </p:nvGrpSpPr>
          <p:grpSpPr>
            <a:xfrm>
              <a:off x="6996429" y="1747376"/>
              <a:ext cx="301686" cy="369332"/>
              <a:chOff x="1227436" y="1602769"/>
              <a:chExt cx="301686" cy="369332"/>
            </a:xfrm>
          </p:grpSpPr>
          <p:sp>
            <p:nvSpPr>
              <p:cNvPr id="194" name="Google Shape;194;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5" name="Google Shape;195;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5</a:t>
                </a:r>
                <a:endParaRPr/>
              </a:p>
            </p:txBody>
          </p:sp>
        </p:grpSp>
        <p:grpSp>
          <p:nvGrpSpPr>
            <p:cNvPr id="196" name="Google Shape;196;p18"/>
            <p:cNvGrpSpPr/>
            <p:nvPr/>
          </p:nvGrpSpPr>
          <p:grpSpPr>
            <a:xfrm>
              <a:off x="10338508" y="1770076"/>
              <a:ext cx="301686" cy="369332"/>
              <a:chOff x="1227436" y="1602769"/>
              <a:chExt cx="301686" cy="369332"/>
            </a:xfrm>
          </p:grpSpPr>
          <p:sp>
            <p:nvSpPr>
              <p:cNvPr id="197" name="Google Shape;197;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198" name="Google Shape;198;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7</a:t>
                </a:r>
                <a:endParaRPr/>
              </a:p>
            </p:txBody>
          </p:sp>
        </p:grpSp>
      </p:grpSp>
      <p:sp>
        <p:nvSpPr>
          <p:cNvPr id="199" name="Google Shape;199;p18"/>
          <p:cNvSpPr txBox="1"/>
          <p:nvPr/>
        </p:nvSpPr>
        <p:spPr>
          <a:xfrm>
            <a:off x="10354554" y="2871314"/>
            <a:ext cx="1492500"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Fully functional and responsive MVP</a:t>
            </a:r>
            <a:endParaRPr dirty="0"/>
          </a:p>
          <a:p>
            <a:pPr marL="0" marR="0" lvl="0" indent="0" algn="l" rtl="0">
              <a:lnSpc>
                <a:spcPct val="150000"/>
              </a:lnSpc>
              <a:spcBef>
                <a:spcPts val="210"/>
              </a:spcBef>
              <a:spcAft>
                <a:spcPts val="0"/>
              </a:spcAft>
              <a:buNone/>
            </a:pPr>
            <a:endParaRPr dirty="0">
              <a:solidFill>
                <a:schemeClr val="dk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22"/>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233" name="Google Shape;233;p22"/>
          <p:cNvPicPr preferRelativeResize="0"/>
          <p:nvPr/>
        </p:nvPicPr>
        <p:blipFill>
          <a:blip r:embed="rId4">
            <a:alphaModFix/>
          </a:blip>
          <a:stretch>
            <a:fillRect/>
          </a:stretch>
        </p:blipFill>
        <p:spPr>
          <a:xfrm>
            <a:off x="-841428" y="1735650"/>
            <a:ext cx="7180924" cy="4634099"/>
          </a:xfrm>
          <a:prstGeom prst="rect">
            <a:avLst/>
          </a:prstGeom>
          <a:noFill/>
          <a:ln>
            <a:noFill/>
          </a:ln>
        </p:spPr>
      </p:pic>
      <p:pic>
        <p:nvPicPr>
          <p:cNvPr id="234" name="Google Shape;234;p22"/>
          <p:cNvPicPr preferRelativeResize="0"/>
          <p:nvPr/>
        </p:nvPicPr>
        <p:blipFill rotWithShape="1">
          <a:blip r:embed="rId5">
            <a:alphaModFix/>
          </a:blip>
          <a:srcRect/>
          <a:stretch/>
        </p:blipFill>
        <p:spPr>
          <a:xfrm>
            <a:off x="2548151" y="3878825"/>
            <a:ext cx="796900" cy="796900"/>
          </a:xfrm>
          <a:prstGeom prst="rect">
            <a:avLst/>
          </a:prstGeom>
          <a:noFill/>
          <a:ln w="38100" cap="flat" cmpd="sng">
            <a:solidFill>
              <a:srgbClr val="7B7265"/>
            </a:solidFill>
            <a:prstDash val="solid"/>
            <a:round/>
            <a:headEnd type="none" w="sm" len="sm"/>
            <a:tailEnd type="none" w="sm" len="sm"/>
          </a:ln>
        </p:spPr>
      </p:pic>
      <p:sp>
        <p:nvSpPr>
          <p:cNvPr id="235" name="Google Shape;235;p22"/>
          <p:cNvSpPr txBox="1">
            <a:spLocks noGrp="1"/>
          </p:cNvSpPr>
          <p:nvPr>
            <p:ph type="title"/>
          </p:nvPr>
        </p:nvSpPr>
        <p:spPr>
          <a:xfrm>
            <a:off x="1605535" y="461830"/>
            <a:ext cx="9267300" cy="92040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FUTURE FEATURES</a:t>
            </a:r>
          </a:p>
        </p:txBody>
      </p:sp>
      <p:sp>
        <p:nvSpPr>
          <p:cNvPr id="236" name="Google Shape;236;p22"/>
          <p:cNvSpPr txBox="1"/>
          <p:nvPr/>
        </p:nvSpPr>
        <p:spPr>
          <a:xfrm>
            <a:off x="6166725" y="1903150"/>
            <a:ext cx="4706100" cy="393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600" u="sng" dirty="0">
                <a:solidFill>
                  <a:schemeClr val="dk1"/>
                </a:solidFill>
                <a:latin typeface="Calibri"/>
                <a:ea typeface="Calibri"/>
                <a:cs typeface="Calibri"/>
                <a:sym typeface="Calibri"/>
              </a:rPr>
              <a:t>Admin Page</a:t>
            </a:r>
            <a:endParaRPr sz="1600" dirty="0">
              <a:solidFill>
                <a:schemeClr val="dk1"/>
              </a:solidFill>
            </a:endParaRP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Allow organizations to update, manage, and track inventory directly</a:t>
            </a:r>
            <a:br>
              <a:rPr lang="en-US" dirty="0">
                <a:solidFill>
                  <a:schemeClr val="dk1"/>
                </a:solidFill>
                <a:latin typeface="Calibri"/>
                <a:ea typeface="Calibri"/>
                <a:cs typeface="Calibri"/>
                <a:sym typeface="Calibri"/>
              </a:rPr>
            </a:br>
            <a:endParaRPr lang="en-US" dirty="0">
              <a:solidFill>
                <a:schemeClr val="dk1"/>
              </a:solidFill>
            </a:endParaRPr>
          </a:p>
          <a:p>
            <a:pPr marL="0" lvl="0" indent="0" algn="l" rtl="0">
              <a:spcBef>
                <a:spcPts val="0"/>
              </a:spcBef>
              <a:spcAft>
                <a:spcPts val="0"/>
              </a:spcAft>
              <a:buClr>
                <a:srgbClr val="000000"/>
              </a:buClr>
              <a:buSzPts val="1100"/>
              <a:buFont typeface="Arial"/>
              <a:buNone/>
            </a:pPr>
            <a:r>
              <a:rPr lang="en-US" sz="1600" u="sng" dirty="0">
                <a:solidFill>
                  <a:schemeClr val="dk1"/>
                </a:solidFill>
                <a:latin typeface="Calibri"/>
                <a:ea typeface="Calibri"/>
                <a:cs typeface="Calibri"/>
                <a:sym typeface="Calibri"/>
              </a:rPr>
              <a:t>Search Order History</a:t>
            </a:r>
            <a:endParaRPr sz="1600" dirty="0">
              <a:solidFill>
                <a:schemeClr val="dk1"/>
              </a:solidFill>
            </a:endParaRPr>
          </a:p>
          <a:p>
            <a:pPr marL="228600" lvl="0" indent="-228600" algn="l" rtl="0">
              <a:spcBef>
                <a:spcPts val="1000"/>
              </a:spcBef>
              <a:spcAft>
                <a:spcPts val="0"/>
              </a:spcAft>
              <a:buClr>
                <a:schemeClr val="accent2"/>
              </a:buClr>
              <a:buSzPts val="1400"/>
              <a:buChar char="•"/>
            </a:pPr>
            <a:r>
              <a:rPr lang="en-US" dirty="0">
                <a:solidFill>
                  <a:schemeClr val="dk1"/>
                </a:solidFill>
                <a:latin typeface="Calibri"/>
                <a:ea typeface="Calibri"/>
                <a:cs typeface="Calibri"/>
                <a:sym typeface="Calibri"/>
              </a:rPr>
              <a:t>Give </a:t>
            </a:r>
            <a:r>
              <a:rPr lang="en-US" dirty="0" err="1">
                <a:solidFill>
                  <a:schemeClr val="dk1"/>
                </a:solidFill>
                <a:latin typeface="Calibri"/>
                <a:ea typeface="Calibri"/>
                <a:cs typeface="Calibri"/>
                <a:sym typeface="Calibri"/>
              </a:rPr>
              <a:t>donees</a:t>
            </a:r>
            <a:r>
              <a:rPr lang="en-US" dirty="0">
                <a:solidFill>
                  <a:schemeClr val="dk1"/>
                </a:solidFill>
                <a:latin typeface="Calibri"/>
                <a:ea typeface="Calibri"/>
                <a:cs typeface="Calibri"/>
                <a:sym typeface="Calibri"/>
              </a:rPr>
              <a:t> a way to review order history</a:t>
            </a:r>
          </a:p>
          <a:p>
            <a:pPr marL="228600" marR="0" lvl="0" indent="-228600" algn="l" rtl="0">
              <a:lnSpc>
                <a:spcPct val="100000"/>
              </a:lnSpc>
              <a:spcBef>
                <a:spcPts val="1000"/>
              </a:spcBef>
              <a:spcAft>
                <a:spcPts val="0"/>
              </a:spcAft>
              <a:buClr>
                <a:schemeClr val="accent2"/>
              </a:buClr>
              <a:buSzPts val="1400"/>
              <a:buChar char="•"/>
            </a:pPr>
            <a:r>
              <a:rPr lang="en-US" dirty="0">
                <a:solidFill>
                  <a:schemeClr val="dk1"/>
                </a:solidFill>
                <a:latin typeface="Calibri"/>
                <a:ea typeface="Calibri"/>
                <a:cs typeface="Calibri"/>
                <a:sym typeface="Calibri"/>
              </a:rPr>
              <a:t>Include Print button on the Order Confirmation page</a:t>
            </a:r>
            <a:br>
              <a:rPr lang="en-US" dirty="0">
                <a:solidFill>
                  <a:schemeClr val="dk1"/>
                </a:solidFill>
                <a:latin typeface="Calibri"/>
                <a:ea typeface="Calibri"/>
                <a:cs typeface="Calibri"/>
                <a:sym typeface="Calibri"/>
              </a:rPr>
            </a:br>
            <a:endParaRPr lang="en-US" dirty="0">
              <a:solidFill>
                <a:schemeClr val="dk1"/>
              </a:solidFill>
              <a:latin typeface="Calibri"/>
              <a:ea typeface="Calibri"/>
              <a:cs typeface="Calibri"/>
              <a:sym typeface="Calibri"/>
            </a:endParaRPr>
          </a:p>
          <a:p>
            <a:pPr marL="0" lvl="0" indent="0" algn="l" rtl="0">
              <a:spcBef>
                <a:spcPts val="0"/>
              </a:spcBef>
              <a:spcAft>
                <a:spcPts val="0"/>
              </a:spcAft>
              <a:buNone/>
            </a:pPr>
            <a:r>
              <a:rPr lang="en-US" sz="1600" u="sng" dirty="0">
                <a:solidFill>
                  <a:schemeClr val="dk1"/>
                </a:solidFill>
                <a:latin typeface="Calibri"/>
                <a:ea typeface="Calibri"/>
                <a:cs typeface="Calibri"/>
                <a:sym typeface="Calibri"/>
              </a:rPr>
              <a:t>Analytic Data Tracking</a:t>
            </a:r>
            <a:endParaRPr sz="1600" u="sng" dirty="0">
              <a:solidFill>
                <a:schemeClr val="dk1"/>
              </a:solidFill>
              <a:latin typeface="Calibri"/>
              <a:ea typeface="Calibri"/>
              <a:cs typeface="Calibri"/>
              <a:sym typeface="Calibri"/>
            </a:endParaRP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Collect and visualize metrics to identify trends in requested items over time </a:t>
            </a: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Allows non-profits to proactively increase inventory, before a need arises </a:t>
            </a:r>
          </a:p>
        </p:txBody>
      </p:sp>
      <p:pic>
        <p:nvPicPr>
          <p:cNvPr id="237" name="Google Shape;237;p22"/>
          <p:cNvPicPr preferRelativeResize="0"/>
          <p:nvPr/>
        </p:nvPicPr>
        <p:blipFill rotWithShape="1">
          <a:blip r:embed="rId6">
            <a:alphaModFix/>
          </a:blip>
          <a:srcRect/>
          <a:stretch/>
        </p:blipFill>
        <p:spPr>
          <a:xfrm>
            <a:off x="1834246" y="3162123"/>
            <a:ext cx="1513609" cy="399111"/>
          </a:xfrm>
          <a:prstGeom prst="rect">
            <a:avLst/>
          </a:prstGeom>
          <a:noFill/>
          <a:ln>
            <a:noFill/>
          </a:ln>
        </p:spPr>
      </p:pic>
      <p:pic>
        <p:nvPicPr>
          <p:cNvPr id="238" name="Google Shape;238;p22"/>
          <p:cNvPicPr preferRelativeResize="0"/>
          <p:nvPr/>
        </p:nvPicPr>
        <p:blipFill rotWithShape="1">
          <a:blip r:embed="rId7">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239" name="Google Shape;239;p22"/>
          <p:cNvPicPr preferRelativeResize="0"/>
          <p:nvPr/>
        </p:nvPicPr>
        <p:blipFill rotWithShape="1">
          <a:blip r:embed="rId8">
            <a:alphaModFix/>
          </a:blip>
          <a:srcRect/>
          <a:stretch/>
        </p:blipFill>
        <p:spPr>
          <a:xfrm>
            <a:off x="3527183" y="4534149"/>
            <a:ext cx="1204304" cy="1204304"/>
          </a:xfrm>
          <a:prstGeom prst="rect">
            <a:avLst/>
          </a:prstGeom>
          <a:noFill/>
          <a:ln>
            <a:noFill/>
          </a:ln>
        </p:spPr>
      </p:pic>
      <p:sp>
        <p:nvSpPr>
          <p:cNvPr id="240" name="Google Shape;240;p22"/>
          <p:cNvSpPr/>
          <p:nvPr/>
        </p:nvSpPr>
        <p:spPr>
          <a:xfrm rot="3495800">
            <a:off x="2232148" y="4537382"/>
            <a:ext cx="122049" cy="317428"/>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41" name="Google Shape;241;p22"/>
          <p:cNvSpPr/>
          <p:nvPr/>
        </p:nvSpPr>
        <p:spPr>
          <a:xfrm rot="-3131954">
            <a:off x="3534919" y="4521023"/>
            <a:ext cx="121876" cy="317504"/>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2" name="Google Shape;242;p22"/>
          <p:cNvPicPr preferRelativeResize="0"/>
          <p:nvPr/>
        </p:nvPicPr>
        <p:blipFill rotWithShape="1">
          <a:blip r:embed="rId9">
            <a:alphaModFix/>
          </a:blip>
          <a:srcRect/>
          <a:stretch/>
        </p:blipFill>
        <p:spPr>
          <a:xfrm>
            <a:off x="2063717" y="2203018"/>
            <a:ext cx="1193301" cy="1041955"/>
          </a:xfrm>
          <a:prstGeom prst="rect">
            <a:avLst/>
          </a:prstGeom>
          <a:noFill/>
          <a:ln>
            <a:noFill/>
          </a:ln>
        </p:spPr>
      </p:pic>
      <p:pic>
        <p:nvPicPr>
          <p:cNvPr id="243" name="Google Shape;243;p22"/>
          <p:cNvPicPr preferRelativeResize="0"/>
          <p:nvPr/>
        </p:nvPicPr>
        <p:blipFill rotWithShape="1">
          <a:blip r:embed="rId10">
            <a:alphaModFix/>
          </a:blip>
          <a:srcRect/>
          <a:stretch/>
        </p:blipFill>
        <p:spPr>
          <a:xfrm>
            <a:off x="1834246" y="2509211"/>
            <a:ext cx="458942" cy="429570"/>
          </a:xfrm>
          <a:prstGeom prst="rect">
            <a:avLst/>
          </a:prstGeom>
          <a:noFill/>
          <a:ln>
            <a:noFill/>
          </a:ln>
        </p:spPr>
      </p:pic>
      <p:sp>
        <p:nvSpPr>
          <p:cNvPr id="244" name="Google Shape;244;p22"/>
          <p:cNvSpPr/>
          <p:nvPr/>
        </p:nvSpPr>
        <p:spPr>
          <a:xfrm rot="10273945">
            <a:off x="2738223" y="3475784"/>
            <a:ext cx="122026" cy="317541"/>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5" name="Google Shape;245;p22"/>
          <p:cNvPicPr preferRelativeResize="0"/>
          <p:nvPr/>
        </p:nvPicPr>
        <p:blipFill>
          <a:blip r:embed="rId11">
            <a:alphaModFix/>
          </a:blip>
          <a:stretch>
            <a:fillRect/>
          </a:stretch>
        </p:blipFill>
        <p:spPr>
          <a:xfrm>
            <a:off x="-183650" y="3099838"/>
            <a:ext cx="3067465" cy="1725438"/>
          </a:xfrm>
          <a:prstGeom prst="rect">
            <a:avLst/>
          </a:prstGeom>
          <a:noFill/>
          <a:ln>
            <a:noFill/>
          </a:ln>
        </p:spPr>
      </p:pic>
      <p:sp>
        <p:nvSpPr>
          <p:cNvPr id="246" name="Google Shape;246;p22"/>
          <p:cNvSpPr/>
          <p:nvPr/>
        </p:nvSpPr>
        <p:spPr>
          <a:xfrm rot="-4101334">
            <a:off x="2165420" y="3902055"/>
            <a:ext cx="122002" cy="3173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47" name="Google Shape;247;p22"/>
          <p:cNvPicPr preferRelativeResize="0"/>
          <p:nvPr/>
        </p:nvPicPr>
        <p:blipFill>
          <a:blip r:embed="rId12">
            <a:alphaModFix/>
          </a:blip>
          <a:stretch>
            <a:fillRect/>
          </a:stretch>
        </p:blipFill>
        <p:spPr>
          <a:xfrm>
            <a:off x="3934413" y="3162125"/>
            <a:ext cx="1554917" cy="796900"/>
          </a:xfrm>
          <a:prstGeom prst="rect">
            <a:avLst/>
          </a:prstGeom>
          <a:noFill/>
          <a:ln>
            <a:noFill/>
          </a:ln>
        </p:spPr>
      </p:pic>
      <p:sp>
        <p:nvSpPr>
          <p:cNvPr id="248" name="Google Shape;248;p22"/>
          <p:cNvSpPr/>
          <p:nvPr/>
        </p:nvSpPr>
        <p:spPr>
          <a:xfrm rot="3312944">
            <a:off x="3534789" y="3803847"/>
            <a:ext cx="122001" cy="31731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49" name="Google Shape;249;p22"/>
          <p:cNvSpPr/>
          <p:nvPr/>
        </p:nvSpPr>
        <p:spPr>
          <a:xfrm rot="-10647687">
            <a:off x="4403865" y="4087839"/>
            <a:ext cx="121920" cy="31742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0" name="Google Shape;250;p22"/>
          <p:cNvSpPr/>
          <p:nvPr/>
        </p:nvSpPr>
        <p:spPr>
          <a:xfrm rot="-1605249">
            <a:off x="959173" y="2939220"/>
            <a:ext cx="121956" cy="317299"/>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pic>
        <p:nvPicPr>
          <p:cNvPr id="251" name="Google Shape;251;p22"/>
          <p:cNvPicPr preferRelativeResize="0"/>
          <p:nvPr/>
        </p:nvPicPr>
        <p:blipFill>
          <a:blip r:embed="rId13">
            <a:alphaModFix/>
          </a:blip>
          <a:stretch>
            <a:fillRect/>
          </a:stretch>
        </p:blipFill>
        <p:spPr>
          <a:xfrm>
            <a:off x="384050" y="1903138"/>
            <a:ext cx="941201" cy="955763"/>
          </a:xfrm>
          <a:prstGeom prst="rect">
            <a:avLst/>
          </a:prstGeom>
          <a:noFill/>
          <a:ln>
            <a:noFill/>
          </a:ln>
        </p:spPr>
      </p:pic>
      <p:pic>
        <p:nvPicPr>
          <p:cNvPr id="252" name="Google Shape;252;p22"/>
          <p:cNvPicPr preferRelativeResize="0"/>
          <p:nvPr/>
        </p:nvPicPr>
        <p:blipFill>
          <a:blip r:embed="rId14">
            <a:alphaModFix/>
          </a:blip>
          <a:stretch>
            <a:fillRect/>
          </a:stretch>
        </p:blipFill>
        <p:spPr>
          <a:xfrm>
            <a:off x="3633539" y="1545048"/>
            <a:ext cx="1855786" cy="1041950"/>
          </a:xfrm>
          <a:prstGeom prst="rect">
            <a:avLst/>
          </a:prstGeom>
          <a:noFill/>
          <a:ln>
            <a:noFill/>
          </a:ln>
        </p:spPr>
      </p:pic>
      <p:sp>
        <p:nvSpPr>
          <p:cNvPr id="253" name="Google Shape;253;p22"/>
          <p:cNvSpPr/>
          <p:nvPr/>
        </p:nvSpPr>
        <p:spPr>
          <a:xfrm rot="542748">
            <a:off x="4500482" y="2799520"/>
            <a:ext cx="122119" cy="31718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4" name="Google Shape;254;p22"/>
          <p:cNvSpPr/>
          <p:nvPr/>
        </p:nvSpPr>
        <p:spPr>
          <a:xfrm rot="-6658016">
            <a:off x="3323493" y="2572131"/>
            <a:ext cx="122405" cy="3170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
        <p:nvSpPr>
          <p:cNvPr id="255" name="Google Shape;255;p22"/>
          <p:cNvSpPr/>
          <p:nvPr/>
        </p:nvSpPr>
        <p:spPr>
          <a:xfrm rot="-5602483">
            <a:off x="2966944" y="4805168"/>
            <a:ext cx="122312" cy="662263"/>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33"/>
                                        </p:tgtEl>
                                        <p:attrNameLst>
                                          <p:attrName>style.visibility</p:attrName>
                                        </p:attrNameLst>
                                      </p:cBhvr>
                                      <p:to>
                                        <p:strVal val="visible"/>
                                      </p:to>
                                    </p:set>
                                    <p:anim calcmode="lin" valueType="num">
                                      <p:cBhvr additive="base">
                                        <p:cTn id="7" dur="1000"/>
                                        <p:tgtEl>
                                          <p:spTgt spid="233"/>
                                        </p:tgtEl>
                                        <p:attrNameLst>
                                          <p:attrName>ppt_w</p:attrName>
                                        </p:attrNameLst>
                                      </p:cBhvr>
                                      <p:tavLst>
                                        <p:tav tm="0">
                                          <p:val>
                                            <p:strVal val="0"/>
                                          </p:val>
                                        </p:tav>
                                        <p:tav tm="100000">
                                          <p:val>
                                            <p:strVal val="#ppt_w"/>
                                          </p:val>
                                        </p:tav>
                                      </p:tavLst>
                                    </p:anim>
                                    <p:anim calcmode="lin" valueType="num">
                                      <p:cBhvr additive="base">
                                        <p:cTn id="8" dur="1000"/>
                                        <p:tgtEl>
                                          <p:spTgt spid="233"/>
                                        </p:tgtEl>
                                        <p:attrNameLst>
                                          <p:attrName>ppt_h</p:attrName>
                                        </p:attrNameLst>
                                      </p:cBhvr>
                                      <p:tavLst>
                                        <p:tav tm="0">
                                          <p:val>
                                            <p:strVal val="0"/>
                                          </p:val>
                                        </p:tav>
                                        <p:tav tm="100000">
                                          <p:val>
                                            <p:strVal val="#ppt_h"/>
                                          </p:val>
                                        </p:tav>
                                      </p:tavLst>
                                    </p:anim>
                                  </p:childTnLst>
                                </p:cTn>
                              </p:par>
                              <p:par>
                                <p:cTn id="9" presetID="23" presetClass="exit" presetSubtype="32" fill="hold" nodeType="withEffect">
                                  <p:stCondLst>
                                    <p:cond delay="0"/>
                                  </p:stCondLst>
                                  <p:childTnLst>
                                    <p:anim calcmode="lin" valueType="num">
                                      <p:cBhvr additive="base">
                                        <p:cTn id="10" dur="3000"/>
                                        <p:tgtEl>
                                          <p:spTgt spid="232"/>
                                        </p:tgtEl>
                                        <p:attrNameLst>
                                          <p:attrName>ppt_w</p:attrName>
                                        </p:attrNameLst>
                                      </p:cBhvr>
                                      <p:tavLst>
                                        <p:tav tm="0">
                                          <p:val>
                                            <p:strVal val="#ppt_w"/>
                                          </p:val>
                                        </p:tav>
                                        <p:tav tm="100000">
                                          <p:val>
                                            <p:strVal val="0"/>
                                          </p:val>
                                        </p:tav>
                                      </p:tavLst>
                                    </p:anim>
                                    <p:anim calcmode="lin" valueType="num">
                                      <p:cBhvr additive="base">
                                        <p:cTn id="11" dur="3000"/>
                                        <p:tgtEl>
                                          <p:spTgt spid="232"/>
                                        </p:tgtEl>
                                        <p:attrNameLst>
                                          <p:attrName>ppt_h</p:attrName>
                                        </p:attrNameLst>
                                      </p:cBhvr>
                                      <p:tavLst>
                                        <p:tav tm="0">
                                          <p:val>
                                            <p:strVal val="#ppt_h"/>
                                          </p:val>
                                        </p:tav>
                                        <p:tav tm="100000">
                                          <p:val>
                                            <p:strVal val="0"/>
                                          </p:val>
                                        </p:tav>
                                      </p:tavLst>
                                    </p:anim>
                                    <p:set>
                                      <p:cBhvr>
                                        <p:cTn id="12" dur="1" fill="hold">
                                          <p:stCondLst>
                                            <p:cond delay="3000"/>
                                          </p:stCondLst>
                                        </p:cTn>
                                        <p:tgtEl>
                                          <p:spTgt spid="232"/>
                                        </p:tgtEl>
                                        <p:attrNameLst>
                                          <p:attrName>style.visibility</p:attrName>
                                        </p:attrNameLst>
                                      </p:cBhvr>
                                      <p:to>
                                        <p:strVal val="hidden"/>
                                      </p:to>
                                    </p:set>
                                  </p:childTnLst>
                                </p:cTn>
                              </p:par>
                            </p:childTnLst>
                          </p:cTn>
                        </p:par>
                        <p:par>
                          <p:cTn id="13" fill="hold">
                            <p:stCondLst>
                              <p:cond delay="3000"/>
                            </p:stCondLst>
                            <p:childTnLst>
                              <p:par>
                                <p:cTn id="14" presetID="23" presetClass="entr" presetSubtype="16" fill="hold" nodeType="afterEffect">
                                  <p:stCondLst>
                                    <p:cond delay="0"/>
                                  </p:stCondLst>
                                  <p:childTnLst>
                                    <p:set>
                                      <p:cBhvr>
                                        <p:cTn id="15" dur="1" fill="hold">
                                          <p:stCondLst>
                                            <p:cond delay="0"/>
                                          </p:stCondLst>
                                        </p:cTn>
                                        <p:tgtEl>
                                          <p:spTgt spid="246"/>
                                        </p:tgtEl>
                                        <p:attrNameLst>
                                          <p:attrName>style.visibility</p:attrName>
                                        </p:attrNameLst>
                                      </p:cBhvr>
                                      <p:to>
                                        <p:strVal val="visible"/>
                                      </p:to>
                                    </p:set>
                                    <p:anim calcmode="lin" valueType="num">
                                      <p:cBhvr additive="base">
                                        <p:cTn id="16" dur="1000"/>
                                        <p:tgtEl>
                                          <p:spTgt spid="246"/>
                                        </p:tgtEl>
                                        <p:attrNameLst>
                                          <p:attrName>ppt_w</p:attrName>
                                        </p:attrNameLst>
                                      </p:cBhvr>
                                      <p:tavLst>
                                        <p:tav tm="0">
                                          <p:val>
                                            <p:strVal val="0"/>
                                          </p:val>
                                        </p:tav>
                                        <p:tav tm="100000">
                                          <p:val>
                                            <p:strVal val="#ppt_w"/>
                                          </p:val>
                                        </p:tav>
                                      </p:tavLst>
                                    </p:anim>
                                    <p:anim calcmode="lin" valueType="num">
                                      <p:cBhvr additive="base">
                                        <p:cTn id="17" dur="1000"/>
                                        <p:tgtEl>
                                          <p:spTgt spid="246"/>
                                        </p:tgtEl>
                                        <p:attrNameLst>
                                          <p:attrName>ppt_h</p:attrName>
                                        </p:attrNameLst>
                                      </p:cBhvr>
                                      <p:tavLst>
                                        <p:tav tm="0">
                                          <p:val>
                                            <p:strVal val="0"/>
                                          </p:val>
                                        </p:tav>
                                        <p:tav tm="100000">
                                          <p:val>
                                            <p:strVal val="#ppt_h"/>
                                          </p:val>
                                        </p:tav>
                                      </p:tavLst>
                                    </p:anim>
                                  </p:childTnLst>
                                </p:cTn>
                              </p:par>
                              <p:par>
                                <p:cTn id="18" presetID="8" presetClass="emph" presetSubtype="0" fill="hold" nodeType="withEffect">
                                  <p:stCondLst>
                                    <p:cond delay="0"/>
                                  </p:stCondLst>
                                  <p:childTnLst>
                                    <p:animRot by="-21600000">
                                      <p:cBhvr>
                                        <p:cTn id="19" dur="1000" fill="hold"/>
                                        <p:tgtEl>
                                          <p:spTgt spid="246"/>
                                        </p:tgtEl>
                                        <p:attrNameLst>
                                          <p:attrName>r</p:attrName>
                                        </p:attrNameLst>
                                      </p:cBhvr>
                                    </p:animRot>
                                  </p:childTnLst>
                                </p:cTn>
                              </p:par>
                            </p:childTnLst>
                          </p:cTn>
                        </p:par>
                        <p:par>
                          <p:cTn id="20" fill="hold">
                            <p:stCondLst>
                              <p:cond delay="4000"/>
                            </p:stCondLst>
                            <p:childTnLst>
                              <p:par>
                                <p:cTn id="21" presetID="23" presetClass="entr" presetSubtype="16" fill="hold" nodeType="afterEffect">
                                  <p:stCondLst>
                                    <p:cond delay="0"/>
                                  </p:stCondLst>
                                  <p:childTnLst>
                                    <p:set>
                                      <p:cBhvr>
                                        <p:cTn id="22" dur="1" fill="hold">
                                          <p:stCondLst>
                                            <p:cond delay="0"/>
                                          </p:stCondLst>
                                        </p:cTn>
                                        <p:tgtEl>
                                          <p:spTgt spid="245"/>
                                        </p:tgtEl>
                                        <p:attrNameLst>
                                          <p:attrName>style.visibility</p:attrName>
                                        </p:attrNameLst>
                                      </p:cBhvr>
                                      <p:to>
                                        <p:strVal val="visible"/>
                                      </p:to>
                                    </p:set>
                                    <p:anim calcmode="lin" valueType="num">
                                      <p:cBhvr additive="base">
                                        <p:cTn id="23" dur="1500"/>
                                        <p:tgtEl>
                                          <p:spTgt spid="245"/>
                                        </p:tgtEl>
                                        <p:attrNameLst>
                                          <p:attrName>ppt_w</p:attrName>
                                        </p:attrNameLst>
                                      </p:cBhvr>
                                      <p:tavLst>
                                        <p:tav tm="0">
                                          <p:val>
                                            <p:strVal val="0"/>
                                          </p:val>
                                        </p:tav>
                                        <p:tav tm="100000">
                                          <p:val>
                                            <p:strVal val="#ppt_w"/>
                                          </p:val>
                                        </p:tav>
                                      </p:tavLst>
                                    </p:anim>
                                    <p:anim calcmode="lin" valueType="num">
                                      <p:cBhvr additive="base">
                                        <p:cTn id="24" dur="1500"/>
                                        <p:tgtEl>
                                          <p:spTgt spid="245"/>
                                        </p:tgtEl>
                                        <p:attrNameLst>
                                          <p:attrName>ppt_h</p:attrName>
                                        </p:attrNameLst>
                                      </p:cBhvr>
                                      <p:tavLst>
                                        <p:tav tm="0">
                                          <p:val>
                                            <p:strVal val="0"/>
                                          </p:val>
                                        </p:tav>
                                        <p:tav tm="100000">
                                          <p:val>
                                            <p:strVal val="#ppt_h"/>
                                          </p:val>
                                        </p:tav>
                                      </p:tavLst>
                                    </p:anim>
                                  </p:childTnLst>
                                </p:cTn>
                              </p:par>
                            </p:childTnLst>
                          </p:cTn>
                        </p:par>
                        <p:par>
                          <p:cTn id="25" fill="hold">
                            <p:stCondLst>
                              <p:cond delay="5500"/>
                            </p:stCondLst>
                            <p:childTnLst>
                              <p:par>
                                <p:cTn id="26" presetID="23" presetClass="entr" presetSubtype="16" fill="hold" nodeType="afterEffect">
                                  <p:stCondLst>
                                    <p:cond delay="0"/>
                                  </p:stCondLst>
                                  <p:childTnLst>
                                    <p:set>
                                      <p:cBhvr>
                                        <p:cTn id="27" dur="1" fill="hold">
                                          <p:stCondLst>
                                            <p:cond delay="0"/>
                                          </p:stCondLst>
                                        </p:cTn>
                                        <p:tgtEl>
                                          <p:spTgt spid="248"/>
                                        </p:tgtEl>
                                        <p:attrNameLst>
                                          <p:attrName>style.visibility</p:attrName>
                                        </p:attrNameLst>
                                      </p:cBhvr>
                                      <p:to>
                                        <p:strVal val="visible"/>
                                      </p:to>
                                    </p:set>
                                    <p:anim calcmode="lin" valueType="num">
                                      <p:cBhvr additive="base">
                                        <p:cTn id="28" dur="1000"/>
                                        <p:tgtEl>
                                          <p:spTgt spid="248"/>
                                        </p:tgtEl>
                                        <p:attrNameLst>
                                          <p:attrName>ppt_w</p:attrName>
                                        </p:attrNameLst>
                                      </p:cBhvr>
                                      <p:tavLst>
                                        <p:tav tm="0">
                                          <p:val>
                                            <p:strVal val="0"/>
                                          </p:val>
                                        </p:tav>
                                        <p:tav tm="100000">
                                          <p:val>
                                            <p:strVal val="#ppt_w"/>
                                          </p:val>
                                        </p:tav>
                                      </p:tavLst>
                                    </p:anim>
                                    <p:anim calcmode="lin" valueType="num">
                                      <p:cBhvr additive="base">
                                        <p:cTn id="29" dur="1000"/>
                                        <p:tgtEl>
                                          <p:spTgt spid="248"/>
                                        </p:tgtEl>
                                        <p:attrNameLst>
                                          <p:attrName>ppt_h</p:attrName>
                                        </p:attrNameLst>
                                      </p:cBhvr>
                                      <p:tavLst>
                                        <p:tav tm="0">
                                          <p:val>
                                            <p:strVal val="0"/>
                                          </p:val>
                                        </p:tav>
                                        <p:tav tm="100000">
                                          <p:val>
                                            <p:strVal val="#ppt_h"/>
                                          </p:val>
                                        </p:tav>
                                      </p:tavLst>
                                    </p:anim>
                                  </p:childTnLst>
                                </p:cTn>
                              </p:par>
                              <p:par>
                                <p:cTn id="30" presetID="8" presetClass="emph" presetSubtype="0" fill="hold" nodeType="withEffect">
                                  <p:stCondLst>
                                    <p:cond delay="0"/>
                                  </p:stCondLst>
                                  <p:childTnLst>
                                    <p:animRot by="-21600000">
                                      <p:cBhvr>
                                        <p:cTn id="31" dur="1000" fill="hold"/>
                                        <p:tgtEl>
                                          <p:spTgt spid="248"/>
                                        </p:tgtEl>
                                        <p:attrNameLst>
                                          <p:attrName>r</p:attrName>
                                        </p:attrNameLst>
                                      </p:cBhvr>
                                    </p:animRot>
                                  </p:childTnLst>
                                </p:cTn>
                              </p:par>
                            </p:childTnLst>
                          </p:cTn>
                        </p:par>
                        <p:par>
                          <p:cTn id="32" fill="hold">
                            <p:stCondLst>
                              <p:cond delay="6500"/>
                            </p:stCondLst>
                            <p:childTnLst>
                              <p:par>
                                <p:cTn id="33" presetID="23" presetClass="entr" presetSubtype="16" fill="hold" nodeType="afterEffect">
                                  <p:stCondLst>
                                    <p:cond delay="0"/>
                                  </p:stCondLst>
                                  <p:childTnLst>
                                    <p:set>
                                      <p:cBhvr>
                                        <p:cTn id="34" dur="1" fill="hold">
                                          <p:stCondLst>
                                            <p:cond delay="0"/>
                                          </p:stCondLst>
                                        </p:cTn>
                                        <p:tgtEl>
                                          <p:spTgt spid="247"/>
                                        </p:tgtEl>
                                        <p:attrNameLst>
                                          <p:attrName>style.visibility</p:attrName>
                                        </p:attrNameLst>
                                      </p:cBhvr>
                                      <p:to>
                                        <p:strVal val="visible"/>
                                      </p:to>
                                    </p:set>
                                    <p:anim calcmode="lin" valueType="num">
                                      <p:cBhvr additive="base">
                                        <p:cTn id="35" dur="1500"/>
                                        <p:tgtEl>
                                          <p:spTgt spid="247"/>
                                        </p:tgtEl>
                                        <p:attrNameLst>
                                          <p:attrName>ppt_w</p:attrName>
                                        </p:attrNameLst>
                                      </p:cBhvr>
                                      <p:tavLst>
                                        <p:tav tm="0">
                                          <p:val>
                                            <p:strVal val="0"/>
                                          </p:val>
                                        </p:tav>
                                        <p:tav tm="100000">
                                          <p:val>
                                            <p:strVal val="#ppt_w"/>
                                          </p:val>
                                        </p:tav>
                                      </p:tavLst>
                                    </p:anim>
                                    <p:anim calcmode="lin" valueType="num">
                                      <p:cBhvr additive="base">
                                        <p:cTn id="36" dur="1500"/>
                                        <p:tgtEl>
                                          <p:spTgt spid="247"/>
                                        </p:tgtEl>
                                        <p:attrNameLst>
                                          <p:attrName>ppt_h</p:attrName>
                                        </p:attrNameLst>
                                      </p:cBhvr>
                                      <p:tavLst>
                                        <p:tav tm="0">
                                          <p:val>
                                            <p:strVal val="0"/>
                                          </p:val>
                                        </p:tav>
                                        <p:tav tm="100000">
                                          <p:val>
                                            <p:strVal val="#ppt_h"/>
                                          </p:val>
                                        </p:tav>
                                      </p:tavLst>
                                    </p:anim>
                                  </p:childTnLst>
                                </p:cTn>
                              </p:par>
                            </p:childTnLst>
                          </p:cTn>
                        </p:par>
                        <p:par>
                          <p:cTn id="37" fill="hold">
                            <p:stCondLst>
                              <p:cond delay="8000"/>
                            </p:stCondLst>
                            <p:childTnLst>
                              <p:par>
                                <p:cTn id="38" presetID="23" presetClass="entr" presetSubtype="16" fill="hold" nodeType="afterEffect">
                                  <p:stCondLst>
                                    <p:cond delay="0"/>
                                  </p:stCondLst>
                                  <p:childTnLst>
                                    <p:set>
                                      <p:cBhvr>
                                        <p:cTn id="39" dur="1" fill="hold">
                                          <p:stCondLst>
                                            <p:cond delay="0"/>
                                          </p:stCondLst>
                                        </p:cTn>
                                        <p:tgtEl>
                                          <p:spTgt spid="249"/>
                                        </p:tgtEl>
                                        <p:attrNameLst>
                                          <p:attrName>style.visibility</p:attrName>
                                        </p:attrNameLst>
                                      </p:cBhvr>
                                      <p:to>
                                        <p:strVal val="visible"/>
                                      </p:to>
                                    </p:set>
                                    <p:anim calcmode="lin" valueType="num">
                                      <p:cBhvr additive="base">
                                        <p:cTn id="40" dur="1000"/>
                                        <p:tgtEl>
                                          <p:spTgt spid="249"/>
                                        </p:tgtEl>
                                        <p:attrNameLst>
                                          <p:attrName>ppt_w</p:attrName>
                                        </p:attrNameLst>
                                      </p:cBhvr>
                                      <p:tavLst>
                                        <p:tav tm="0">
                                          <p:val>
                                            <p:strVal val="0"/>
                                          </p:val>
                                        </p:tav>
                                        <p:tav tm="100000">
                                          <p:val>
                                            <p:strVal val="#ppt_w"/>
                                          </p:val>
                                        </p:tav>
                                      </p:tavLst>
                                    </p:anim>
                                    <p:anim calcmode="lin" valueType="num">
                                      <p:cBhvr additive="base">
                                        <p:cTn id="41" dur="1000"/>
                                        <p:tgtEl>
                                          <p:spTgt spid="249"/>
                                        </p:tgtEl>
                                        <p:attrNameLst>
                                          <p:attrName>ppt_h</p:attrName>
                                        </p:attrNameLst>
                                      </p:cBhvr>
                                      <p:tavLst>
                                        <p:tav tm="0">
                                          <p:val>
                                            <p:strVal val="0"/>
                                          </p:val>
                                        </p:tav>
                                        <p:tav tm="100000">
                                          <p:val>
                                            <p:strVal val="#ppt_h"/>
                                          </p:val>
                                        </p:tav>
                                      </p:tavLst>
                                    </p:anim>
                                  </p:childTnLst>
                                </p:cTn>
                              </p:par>
                              <p:par>
                                <p:cTn id="42" presetID="8" presetClass="emph" presetSubtype="0" fill="hold" nodeType="withEffect">
                                  <p:stCondLst>
                                    <p:cond delay="0"/>
                                  </p:stCondLst>
                                  <p:childTnLst>
                                    <p:animRot by="-21600000">
                                      <p:cBhvr>
                                        <p:cTn id="43" dur="1000" fill="hold"/>
                                        <p:tgtEl>
                                          <p:spTgt spid="249"/>
                                        </p:tgtEl>
                                        <p:attrNameLst>
                                          <p:attrName>r</p:attrName>
                                        </p:attrNameLst>
                                      </p:cBhvr>
                                    </p:animRot>
                                  </p:childTnLst>
                                </p:cTn>
                              </p:par>
                              <p:par>
                                <p:cTn id="44" presetID="23" presetClass="entr" presetSubtype="16" fill="hold" nodeType="withEffect">
                                  <p:stCondLst>
                                    <p:cond delay="0"/>
                                  </p:stCondLst>
                                  <p:childTnLst>
                                    <p:set>
                                      <p:cBhvr>
                                        <p:cTn id="45" dur="1" fill="hold">
                                          <p:stCondLst>
                                            <p:cond delay="0"/>
                                          </p:stCondLst>
                                        </p:cTn>
                                        <p:tgtEl>
                                          <p:spTgt spid="250"/>
                                        </p:tgtEl>
                                        <p:attrNameLst>
                                          <p:attrName>style.visibility</p:attrName>
                                        </p:attrNameLst>
                                      </p:cBhvr>
                                      <p:to>
                                        <p:strVal val="visible"/>
                                      </p:to>
                                    </p:set>
                                    <p:anim calcmode="lin" valueType="num">
                                      <p:cBhvr additive="base">
                                        <p:cTn id="46" dur="2000"/>
                                        <p:tgtEl>
                                          <p:spTgt spid="250"/>
                                        </p:tgtEl>
                                        <p:attrNameLst>
                                          <p:attrName>ppt_w</p:attrName>
                                        </p:attrNameLst>
                                      </p:cBhvr>
                                      <p:tavLst>
                                        <p:tav tm="0">
                                          <p:val>
                                            <p:strVal val="0"/>
                                          </p:val>
                                        </p:tav>
                                        <p:tav tm="100000">
                                          <p:val>
                                            <p:strVal val="#ppt_w"/>
                                          </p:val>
                                        </p:tav>
                                      </p:tavLst>
                                    </p:anim>
                                    <p:anim calcmode="lin" valueType="num">
                                      <p:cBhvr additive="base">
                                        <p:cTn id="47" dur="2000"/>
                                        <p:tgtEl>
                                          <p:spTgt spid="250"/>
                                        </p:tgtEl>
                                        <p:attrNameLst>
                                          <p:attrName>ppt_h</p:attrName>
                                        </p:attrNameLst>
                                      </p:cBhvr>
                                      <p:tavLst>
                                        <p:tav tm="0">
                                          <p:val>
                                            <p:strVal val="0"/>
                                          </p:val>
                                        </p:tav>
                                        <p:tav tm="100000">
                                          <p:val>
                                            <p:strVal val="#ppt_h"/>
                                          </p:val>
                                        </p:tav>
                                      </p:tavLst>
                                    </p:anim>
                                  </p:childTnLst>
                                </p:cTn>
                              </p:par>
                              <p:par>
                                <p:cTn id="48" presetID="8" presetClass="emph" presetSubtype="0" fill="hold" nodeType="withEffect">
                                  <p:stCondLst>
                                    <p:cond delay="0"/>
                                  </p:stCondLst>
                                  <p:childTnLst>
                                    <p:animRot by="-21600000">
                                      <p:cBhvr>
                                        <p:cTn id="49" dur="2000" fill="hold"/>
                                        <p:tgtEl>
                                          <p:spTgt spid="250"/>
                                        </p:tgtEl>
                                        <p:attrNameLst>
                                          <p:attrName>r</p:attrName>
                                        </p:attrNameLst>
                                      </p:cBhvr>
                                    </p:animRot>
                                  </p:childTnLst>
                                </p:cTn>
                              </p:par>
                            </p:childTnLst>
                          </p:cTn>
                        </p:par>
                        <p:par>
                          <p:cTn id="50" fill="hold">
                            <p:stCondLst>
                              <p:cond delay="10000"/>
                            </p:stCondLst>
                            <p:childTnLst>
                              <p:par>
                                <p:cTn id="51" presetID="23" presetClass="entr" presetSubtype="16" fill="hold" nodeType="afterEffect">
                                  <p:stCondLst>
                                    <p:cond delay="0"/>
                                  </p:stCondLst>
                                  <p:childTnLst>
                                    <p:set>
                                      <p:cBhvr>
                                        <p:cTn id="52" dur="1" fill="hold">
                                          <p:stCondLst>
                                            <p:cond delay="0"/>
                                          </p:stCondLst>
                                        </p:cTn>
                                        <p:tgtEl>
                                          <p:spTgt spid="251"/>
                                        </p:tgtEl>
                                        <p:attrNameLst>
                                          <p:attrName>style.visibility</p:attrName>
                                        </p:attrNameLst>
                                      </p:cBhvr>
                                      <p:to>
                                        <p:strVal val="visible"/>
                                      </p:to>
                                    </p:set>
                                    <p:anim calcmode="lin" valueType="num">
                                      <p:cBhvr additive="base">
                                        <p:cTn id="53" dur="1500"/>
                                        <p:tgtEl>
                                          <p:spTgt spid="251"/>
                                        </p:tgtEl>
                                        <p:attrNameLst>
                                          <p:attrName>ppt_w</p:attrName>
                                        </p:attrNameLst>
                                      </p:cBhvr>
                                      <p:tavLst>
                                        <p:tav tm="0">
                                          <p:val>
                                            <p:strVal val="0"/>
                                          </p:val>
                                        </p:tav>
                                        <p:tav tm="100000">
                                          <p:val>
                                            <p:strVal val="#ppt_w"/>
                                          </p:val>
                                        </p:tav>
                                      </p:tavLst>
                                    </p:anim>
                                    <p:anim calcmode="lin" valueType="num">
                                      <p:cBhvr additive="base">
                                        <p:cTn id="54" dur="1500"/>
                                        <p:tgtEl>
                                          <p:spTgt spid="251"/>
                                        </p:tgtEl>
                                        <p:attrNameLst>
                                          <p:attrName>ppt_h</p:attrName>
                                        </p:attrNameLst>
                                      </p:cBhvr>
                                      <p:tavLst>
                                        <p:tav tm="0">
                                          <p:val>
                                            <p:strVal val="0"/>
                                          </p:val>
                                        </p:tav>
                                        <p:tav tm="100000">
                                          <p:val>
                                            <p:strVal val="#ppt_h"/>
                                          </p:val>
                                        </p:tav>
                                      </p:tavLst>
                                    </p:anim>
                                  </p:childTnLst>
                                </p:cTn>
                              </p:par>
                            </p:childTnLst>
                          </p:cTn>
                        </p:par>
                        <p:par>
                          <p:cTn id="55" fill="hold">
                            <p:stCondLst>
                              <p:cond delay="11500"/>
                            </p:stCondLst>
                            <p:childTnLst>
                              <p:par>
                                <p:cTn id="56" presetID="23" presetClass="entr" presetSubtype="16" fill="hold" nodeType="afterEffect">
                                  <p:stCondLst>
                                    <p:cond delay="0"/>
                                  </p:stCondLst>
                                  <p:childTnLst>
                                    <p:set>
                                      <p:cBhvr>
                                        <p:cTn id="57" dur="1" fill="hold">
                                          <p:stCondLst>
                                            <p:cond delay="0"/>
                                          </p:stCondLst>
                                        </p:cTn>
                                        <p:tgtEl>
                                          <p:spTgt spid="253"/>
                                        </p:tgtEl>
                                        <p:attrNameLst>
                                          <p:attrName>style.visibility</p:attrName>
                                        </p:attrNameLst>
                                      </p:cBhvr>
                                      <p:to>
                                        <p:strVal val="visible"/>
                                      </p:to>
                                    </p:set>
                                    <p:anim calcmode="lin" valueType="num">
                                      <p:cBhvr additive="base">
                                        <p:cTn id="58" dur="1000"/>
                                        <p:tgtEl>
                                          <p:spTgt spid="253"/>
                                        </p:tgtEl>
                                        <p:attrNameLst>
                                          <p:attrName>ppt_w</p:attrName>
                                        </p:attrNameLst>
                                      </p:cBhvr>
                                      <p:tavLst>
                                        <p:tav tm="0">
                                          <p:val>
                                            <p:strVal val="0"/>
                                          </p:val>
                                        </p:tav>
                                        <p:tav tm="100000">
                                          <p:val>
                                            <p:strVal val="#ppt_w"/>
                                          </p:val>
                                        </p:tav>
                                      </p:tavLst>
                                    </p:anim>
                                    <p:anim calcmode="lin" valueType="num">
                                      <p:cBhvr additive="base">
                                        <p:cTn id="59" dur="1000"/>
                                        <p:tgtEl>
                                          <p:spTgt spid="253"/>
                                        </p:tgtEl>
                                        <p:attrNameLst>
                                          <p:attrName>ppt_h</p:attrName>
                                        </p:attrNameLst>
                                      </p:cBhvr>
                                      <p:tavLst>
                                        <p:tav tm="0">
                                          <p:val>
                                            <p:strVal val="0"/>
                                          </p:val>
                                        </p:tav>
                                        <p:tav tm="100000">
                                          <p:val>
                                            <p:strVal val="#ppt_h"/>
                                          </p:val>
                                        </p:tav>
                                      </p:tavLst>
                                    </p:anim>
                                  </p:childTnLst>
                                </p:cTn>
                              </p:par>
                              <p:par>
                                <p:cTn id="60" presetID="8" presetClass="emph" presetSubtype="0" fill="hold" nodeType="withEffect">
                                  <p:stCondLst>
                                    <p:cond delay="0"/>
                                  </p:stCondLst>
                                  <p:childTnLst>
                                    <p:animRot by="-21600000">
                                      <p:cBhvr>
                                        <p:cTn id="61" dur="1000" fill="hold"/>
                                        <p:tgtEl>
                                          <p:spTgt spid="253"/>
                                        </p:tgtEl>
                                        <p:attrNameLst>
                                          <p:attrName>r</p:attrName>
                                        </p:attrNameLst>
                                      </p:cBhvr>
                                    </p:animRot>
                                  </p:childTnLst>
                                </p:cTn>
                              </p:par>
                            </p:childTnLst>
                          </p:cTn>
                        </p:par>
                        <p:par>
                          <p:cTn id="62" fill="hold">
                            <p:stCondLst>
                              <p:cond delay="12500"/>
                            </p:stCondLst>
                            <p:childTnLst>
                              <p:par>
                                <p:cTn id="63" presetID="23" presetClass="entr" presetSubtype="16" fill="hold" nodeType="afterEffect">
                                  <p:stCondLst>
                                    <p:cond delay="0"/>
                                  </p:stCondLst>
                                  <p:childTnLst>
                                    <p:set>
                                      <p:cBhvr>
                                        <p:cTn id="64" dur="1" fill="hold">
                                          <p:stCondLst>
                                            <p:cond delay="0"/>
                                          </p:stCondLst>
                                        </p:cTn>
                                        <p:tgtEl>
                                          <p:spTgt spid="252"/>
                                        </p:tgtEl>
                                        <p:attrNameLst>
                                          <p:attrName>style.visibility</p:attrName>
                                        </p:attrNameLst>
                                      </p:cBhvr>
                                      <p:to>
                                        <p:strVal val="visible"/>
                                      </p:to>
                                    </p:set>
                                    <p:anim calcmode="lin" valueType="num">
                                      <p:cBhvr additive="base">
                                        <p:cTn id="65" dur="1000"/>
                                        <p:tgtEl>
                                          <p:spTgt spid="252"/>
                                        </p:tgtEl>
                                        <p:attrNameLst>
                                          <p:attrName>ppt_w</p:attrName>
                                        </p:attrNameLst>
                                      </p:cBhvr>
                                      <p:tavLst>
                                        <p:tav tm="0">
                                          <p:val>
                                            <p:strVal val="0"/>
                                          </p:val>
                                        </p:tav>
                                        <p:tav tm="100000">
                                          <p:val>
                                            <p:strVal val="#ppt_w"/>
                                          </p:val>
                                        </p:tav>
                                      </p:tavLst>
                                    </p:anim>
                                    <p:anim calcmode="lin" valueType="num">
                                      <p:cBhvr additive="base">
                                        <p:cTn id="66" dur="1000"/>
                                        <p:tgtEl>
                                          <p:spTgt spid="252"/>
                                        </p:tgtEl>
                                        <p:attrNameLst>
                                          <p:attrName>ppt_h</p:attrName>
                                        </p:attrNameLst>
                                      </p:cBhvr>
                                      <p:tavLst>
                                        <p:tav tm="0">
                                          <p:val>
                                            <p:strVal val="0"/>
                                          </p:val>
                                        </p:tav>
                                        <p:tav tm="100000">
                                          <p:val>
                                            <p:strVal val="#ppt_h"/>
                                          </p:val>
                                        </p:tav>
                                      </p:tavLst>
                                    </p:anim>
                                  </p:childTnLst>
                                </p:cTn>
                              </p:par>
                            </p:childTnLst>
                          </p:cTn>
                        </p:par>
                        <p:par>
                          <p:cTn id="67" fill="hold">
                            <p:stCondLst>
                              <p:cond delay="13500"/>
                            </p:stCondLst>
                            <p:childTnLst>
                              <p:par>
                                <p:cTn id="68" presetID="23" presetClass="entr" presetSubtype="16" fill="hold" nodeType="afterEffect">
                                  <p:stCondLst>
                                    <p:cond delay="0"/>
                                  </p:stCondLst>
                                  <p:childTnLst>
                                    <p:set>
                                      <p:cBhvr>
                                        <p:cTn id="69" dur="1" fill="hold">
                                          <p:stCondLst>
                                            <p:cond delay="0"/>
                                          </p:stCondLst>
                                        </p:cTn>
                                        <p:tgtEl>
                                          <p:spTgt spid="254"/>
                                        </p:tgtEl>
                                        <p:attrNameLst>
                                          <p:attrName>style.visibility</p:attrName>
                                        </p:attrNameLst>
                                      </p:cBhvr>
                                      <p:to>
                                        <p:strVal val="visible"/>
                                      </p:to>
                                    </p:set>
                                    <p:anim calcmode="lin" valueType="num">
                                      <p:cBhvr additive="base">
                                        <p:cTn id="70" dur="1000"/>
                                        <p:tgtEl>
                                          <p:spTgt spid="254"/>
                                        </p:tgtEl>
                                        <p:attrNameLst>
                                          <p:attrName>ppt_w</p:attrName>
                                        </p:attrNameLst>
                                      </p:cBhvr>
                                      <p:tavLst>
                                        <p:tav tm="0">
                                          <p:val>
                                            <p:strVal val="0"/>
                                          </p:val>
                                        </p:tav>
                                        <p:tav tm="100000">
                                          <p:val>
                                            <p:strVal val="#ppt_w"/>
                                          </p:val>
                                        </p:tav>
                                      </p:tavLst>
                                    </p:anim>
                                    <p:anim calcmode="lin" valueType="num">
                                      <p:cBhvr additive="base">
                                        <p:cTn id="71" dur="1000"/>
                                        <p:tgtEl>
                                          <p:spTgt spid="254"/>
                                        </p:tgtEl>
                                        <p:attrNameLst>
                                          <p:attrName>ppt_h</p:attrName>
                                        </p:attrNameLst>
                                      </p:cBhvr>
                                      <p:tavLst>
                                        <p:tav tm="0">
                                          <p:val>
                                            <p:strVal val="0"/>
                                          </p:val>
                                        </p:tav>
                                        <p:tav tm="100000">
                                          <p:val>
                                            <p:strVal val="#ppt_h"/>
                                          </p:val>
                                        </p:tav>
                                      </p:tavLst>
                                    </p:anim>
                                  </p:childTnLst>
                                </p:cTn>
                              </p:par>
                              <p:par>
                                <p:cTn id="72" presetID="8" presetClass="emph" presetSubtype="0" fill="hold" nodeType="withEffect">
                                  <p:stCondLst>
                                    <p:cond delay="0"/>
                                  </p:stCondLst>
                                  <p:childTnLst>
                                    <p:animRot by="-21600000">
                                      <p:cBhvr>
                                        <p:cTn id="73" dur="1000" fill="hold"/>
                                        <p:tgtEl>
                                          <p:spTgt spid="254"/>
                                        </p:tgtEl>
                                        <p:attrNameLst>
                                          <p:attrName>r</p:attrName>
                                        </p:attrNameLst>
                                      </p:cBhvr>
                                    </p:animRot>
                                  </p:childTnLst>
                                </p:cTn>
                              </p:par>
                              <p:par>
                                <p:cTn id="74" presetID="23" presetClass="entr" presetSubtype="16" fill="hold" nodeType="withEffect">
                                  <p:stCondLst>
                                    <p:cond delay="0"/>
                                  </p:stCondLst>
                                  <p:childTnLst>
                                    <p:set>
                                      <p:cBhvr>
                                        <p:cTn id="75" dur="1" fill="hold">
                                          <p:stCondLst>
                                            <p:cond delay="0"/>
                                          </p:stCondLst>
                                        </p:cTn>
                                        <p:tgtEl>
                                          <p:spTgt spid="255"/>
                                        </p:tgtEl>
                                        <p:attrNameLst>
                                          <p:attrName>style.visibility</p:attrName>
                                        </p:attrNameLst>
                                      </p:cBhvr>
                                      <p:to>
                                        <p:strVal val="visible"/>
                                      </p:to>
                                    </p:set>
                                    <p:anim calcmode="lin" valueType="num">
                                      <p:cBhvr additive="base">
                                        <p:cTn id="76" dur="2000"/>
                                        <p:tgtEl>
                                          <p:spTgt spid="255"/>
                                        </p:tgtEl>
                                        <p:attrNameLst>
                                          <p:attrName>ppt_w</p:attrName>
                                        </p:attrNameLst>
                                      </p:cBhvr>
                                      <p:tavLst>
                                        <p:tav tm="0">
                                          <p:val>
                                            <p:strVal val="0"/>
                                          </p:val>
                                        </p:tav>
                                        <p:tav tm="100000">
                                          <p:val>
                                            <p:strVal val="#ppt_w"/>
                                          </p:val>
                                        </p:tav>
                                      </p:tavLst>
                                    </p:anim>
                                    <p:anim calcmode="lin" valueType="num">
                                      <p:cBhvr additive="base">
                                        <p:cTn id="77" dur="2000"/>
                                        <p:tgtEl>
                                          <p:spTgt spid="255"/>
                                        </p:tgtEl>
                                        <p:attrNameLst>
                                          <p:attrName>ppt_h</p:attrName>
                                        </p:attrNameLst>
                                      </p:cBhvr>
                                      <p:tavLst>
                                        <p:tav tm="0">
                                          <p:val>
                                            <p:strVal val="0"/>
                                          </p:val>
                                        </p:tav>
                                        <p:tav tm="100000">
                                          <p:val>
                                            <p:strVal val="#ppt_h"/>
                                          </p:val>
                                        </p:tav>
                                      </p:tavLst>
                                    </p:anim>
                                  </p:childTnLst>
                                </p:cTn>
                              </p:par>
                              <p:par>
                                <p:cTn id="78" presetID="8" presetClass="emph" presetSubtype="0" fill="hold" nodeType="withEffect">
                                  <p:stCondLst>
                                    <p:cond delay="0"/>
                                  </p:stCondLst>
                                  <p:childTnLst>
                                    <p:animRot by="-21600000">
                                      <p:cBhvr>
                                        <p:cTn id="79" dur="2000" fill="hold"/>
                                        <p:tgtEl>
                                          <p:spTgt spid="2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23"/>
          <p:cNvPicPr preferRelativeResize="0"/>
          <p:nvPr/>
        </p:nvPicPr>
        <p:blipFill rotWithShape="1">
          <a:blip r:embed="rId3">
            <a:alphaModFix/>
          </a:blip>
          <a:srcRect/>
          <a:stretch/>
        </p:blipFill>
        <p:spPr>
          <a:xfrm>
            <a:off x="4880795" y="4815515"/>
            <a:ext cx="2377185" cy="1572473"/>
          </a:xfrm>
          <a:prstGeom prst="rect">
            <a:avLst/>
          </a:prstGeom>
          <a:noFill/>
          <a:ln>
            <a:noFill/>
          </a:ln>
        </p:spPr>
      </p:pic>
      <p:sp>
        <p:nvSpPr>
          <p:cNvPr id="262" name="Google Shape;262;p23"/>
          <p:cNvSpPr txBox="1">
            <a:spLocks noGrp="1"/>
          </p:cNvSpPr>
          <p:nvPr>
            <p:ph type="title"/>
          </p:nvPr>
        </p:nvSpPr>
        <p:spPr>
          <a:xfrm>
            <a:off x="409433" y="130180"/>
            <a:ext cx="11307170"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520"/>
              <a:buFont typeface="Cabin"/>
              <a:buNone/>
            </a:pPr>
            <a:r>
              <a:rPr lang="en-US" sz="2520"/>
              <a:t>OUR VISION - HELPING OTHERS CONNECT “PARTS TO PURPOSES”</a:t>
            </a:r>
            <a:endParaRPr/>
          </a:p>
        </p:txBody>
      </p:sp>
      <p:pic>
        <p:nvPicPr>
          <p:cNvPr id="263" name="Google Shape;263;p23"/>
          <p:cNvPicPr preferRelativeResize="0"/>
          <p:nvPr/>
        </p:nvPicPr>
        <p:blipFill rotWithShape="1">
          <a:blip r:embed="rId4">
            <a:alphaModFix/>
          </a:blip>
          <a:srcRect/>
          <a:stretch/>
        </p:blipFill>
        <p:spPr>
          <a:xfrm>
            <a:off x="970053" y="1952063"/>
            <a:ext cx="1142563" cy="1471270"/>
          </a:xfrm>
          <a:prstGeom prst="rect">
            <a:avLst/>
          </a:prstGeom>
          <a:noFill/>
          <a:ln>
            <a:noFill/>
          </a:ln>
          <a:effectLst>
            <a:outerShdw blurRad="50800" dist="50800" dir="5400000" algn="ctr" rotWithShape="0">
              <a:srgbClr val="000000">
                <a:alpha val="0"/>
              </a:srgbClr>
            </a:outerShdw>
          </a:effectLst>
        </p:spPr>
      </p:pic>
      <p:pic>
        <p:nvPicPr>
          <p:cNvPr id="264" name="Google Shape;264;p23"/>
          <p:cNvPicPr preferRelativeResize="0"/>
          <p:nvPr/>
        </p:nvPicPr>
        <p:blipFill rotWithShape="1">
          <a:blip r:embed="rId5">
            <a:alphaModFix/>
          </a:blip>
          <a:srcRect/>
          <a:stretch/>
        </p:blipFill>
        <p:spPr>
          <a:xfrm>
            <a:off x="547514" y="4947105"/>
            <a:ext cx="1386992" cy="1386992"/>
          </a:xfrm>
          <a:prstGeom prst="rect">
            <a:avLst/>
          </a:prstGeom>
          <a:noFill/>
          <a:ln>
            <a:noFill/>
          </a:ln>
        </p:spPr>
      </p:pic>
      <p:sp>
        <p:nvSpPr>
          <p:cNvPr id="265" name="Google Shape;265;p23"/>
          <p:cNvSpPr/>
          <p:nvPr/>
        </p:nvSpPr>
        <p:spPr>
          <a:xfrm rot="5400000">
            <a:off x="2466670" y="2348943"/>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sp>
        <p:nvSpPr>
          <p:cNvPr id="266" name="Google Shape;266;p23"/>
          <p:cNvSpPr/>
          <p:nvPr/>
        </p:nvSpPr>
        <p:spPr>
          <a:xfrm rot="5400000">
            <a:off x="2466669" y="5277912"/>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pic>
        <p:nvPicPr>
          <p:cNvPr id="267" name="Google Shape;267;p23"/>
          <p:cNvPicPr preferRelativeResize="0"/>
          <p:nvPr/>
        </p:nvPicPr>
        <p:blipFill rotWithShape="1">
          <a:blip r:embed="rId6">
            <a:alphaModFix/>
          </a:blip>
          <a:srcRect/>
          <a:stretch/>
        </p:blipFill>
        <p:spPr>
          <a:xfrm>
            <a:off x="3242780" y="2043347"/>
            <a:ext cx="2271103" cy="1277874"/>
          </a:xfrm>
          <a:prstGeom prst="rect">
            <a:avLst/>
          </a:prstGeom>
          <a:noFill/>
          <a:ln>
            <a:noFill/>
          </a:ln>
        </p:spPr>
      </p:pic>
      <p:pic>
        <p:nvPicPr>
          <p:cNvPr id="268" name="Google Shape;268;p23"/>
          <p:cNvPicPr preferRelativeResize="0"/>
          <p:nvPr/>
        </p:nvPicPr>
        <p:blipFill rotWithShape="1">
          <a:blip r:embed="rId7">
            <a:alphaModFix/>
          </a:blip>
          <a:srcRect/>
          <a:stretch/>
        </p:blipFill>
        <p:spPr>
          <a:xfrm>
            <a:off x="8029667" y="2160673"/>
            <a:ext cx="3413161" cy="3413161"/>
          </a:xfrm>
          <a:prstGeom prst="rect">
            <a:avLst/>
          </a:prstGeom>
          <a:noFill/>
          <a:ln w="38100" cap="flat" cmpd="sng">
            <a:solidFill>
              <a:srgbClr val="7B7265"/>
            </a:solidFill>
            <a:prstDash val="solid"/>
            <a:round/>
            <a:headEnd type="none" w="sm" len="sm"/>
            <a:tailEnd type="none" w="sm" len="sm"/>
          </a:ln>
        </p:spPr>
      </p:pic>
      <p:pic>
        <p:nvPicPr>
          <p:cNvPr id="269" name="Google Shape;269;p23"/>
          <p:cNvPicPr preferRelativeResize="0"/>
          <p:nvPr/>
        </p:nvPicPr>
        <p:blipFill rotWithShape="1">
          <a:blip r:embed="rId8">
            <a:alphaModFix/>
          </a:blip>
          <a:srcRect/>
          <a:stretch/>
        </p:blipFill>
        <p:spPr>
          <a:xfrm>
            <a:off x="4554533" y="3002271"/>
            <a:ext cx="1989422" cy="1311775"/>
          </a:xfrm>
          <a:prstGeom prst="rect">
            <a:avLst/>
          </a:prstGeom>
          <a:noFill/>
          <a:ln>
            <a:noFill/>
          </a:ln>
        </p:spPr>
      </p:pic>
      <p:pic>
        <p:nvPicPr>
          <p:cNvPr id="270" name="Google Shape;270;p23"/>
          <p:cNvPicPr preferRelativeResize="0"/>
          <p:nvPr/>
        </p:nvPicPr>
        <p:blipFill rotWithShape="1">
          <a:blip r:embed="rId9">
            <a:alphaModFix/>
          </a:blip>
          <a:srcRect/>
          <a:stretch/>
        </p:blipFill>
        <p:spPr>
          <a:xfrm>
            <a:off x="3418981" y="3867254"/>
            <a:ext cx="2271103" cy="1572473"/>
          </a:xfrm>
          <a:prstGeom prst="rect">
            <a:avLst/>
          </a:prstGeom>
          <a:noFill/>
          <a:ln>
            <a:noFill/>
          </a:ln>
        </p:spPr>
      </p:pic>
      <p:pic>
        <p:nvPicPr>
          <p:cNvPr id="271" name="Google Shape;271;p23"/>
          <p:cNvPicPr preferRelativeResize="0"/>
          <p:nvPr/>
        </p:nvPicPr>
        <p:blipFill rotWithShape="1">
          <a:blip r:embed="rId10">
            <a:alphaModFix/>
          </a:blip>
          <a:srcRect/>
          <a:stretch/>
        </p:blipFill>
        <p:spPr>
          <a:xfrm>
            <a:off x="6158780" y="1841677"/>
            <a:ext cx="2118091" cy="1393613"/>
          </a:xfrm>
          <a:prstGeom prst="rect">
            <a:avLst/>
          </a:prstGeom>
          <a:noFill/>
          <a:ln>
            <a:noFill/>
          </a:ln>
        </p:spPr>
      </p:pic>
      <p:pic>
        <p:nvPicPr>
          <p:cNvPr id="272" name="Google Shape;272;p23"/>
          <p:cNvPicPr preferRelativeResize="0"/>
          <p:nvPr/>
        </p:nvPicPr>
        <p:blipFill rotWithShape="1">
          <a:blip r:embed="rId11">
            <a:alphaModFix/>
          </a:blip>
          <a:srcRect/>
          <a:stretch/>
        </p:blipFill>
        <p:spPr>
          <a:xfrm>
            <a:off x="842090" y="3709946"/>
            <a:ext cx="1193300" cy="1041955"/>
          </a:xfrm>
          <a:prstGeom prst="rect">
            <a:avLst/>
          </a:prstGeom>
          <a:noFill/>
          <a:ln>
            <a:noFill/>
          </a:ln>
        </p:spPr>
      </p:pic>
      <p:sp>
        <p:nvSpPr>
          <p:cNvPr id="273" name="Google Shape;273;p23"/>
          <p:cNvSpPr/>
          <p:nvPr/>
        </p:nvSpPr>
        <p:spPr>
          <a:xfrm rot="5400000">
            <a:off x="2466668" y="3868234"/>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bin"/>
              <a:ea typeface="Cabin"/>
              <a:cs typeface="Cabin"/>
              <a:sym typeface="Cabin"/>
            </a:endParaRPr>
          </a:p>
        </p:txBody>
      </p:sp>
      <p:pic>
        <p:nvPicPr>
          <p:cNvPr id="274" name="Google Shape;274;p23"/>
          <p:cNvPicPr preferRelativeResize="0"/>
          <p:nvPr/>
        </p:nvPicPr>
        <p:blipFill rotWithShape="1">
          <a:blip r:embed="rId12">
            <a:alphaModFix/>
          </a:blip>
          <a:srcRect/>
          <a:stretch/>
        </p:blipFill>
        <p:spPr>
          <a:xfrm>
            <a:off x="6322460" y="3622711"/>
            <a:ext cx="2040322" cy="953917"/>
          </a:xfrm>
          <a:prstGeom prst="rect">
            <a:avLst/>
          </a:prstGeom>
          <a:noFill/>
          <a:ln>
            <a:noFill/>
          </a:ln>
        </p:spPr>
      </p:pic>
      <p:pic>
        <p:nvPicPr>
          <p:cNvPr id="275" name="Google Shape;275;p23"/>
          <p:cNvPicPr preferRelativeResize="0"/>
          <p:nvPr/>
        </p:nvPicPr>
        <p:blipFill rotWithShape="1">
          <a:blip r:embed="rId13">
            <a:alphaModFix/>
          </a:blip>
          <a:srcRect/>
          <a:stretch/>
        </p:blipFill>
        <p:spPr>
          <a:xfrm>
            <a:off x="7009903" y="4537385"/>
            <a:ext cx="1709891" cy="170989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354</TotalTime>
  <Words>875</Words>
  <Application>Microsoft Office PowerPoint</Application>
  <PresentationFormat>Widescreen</PresentationFormat>
  <Paragraphs>126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Cabin</vt:lpstr>
      <vt:lpstr>Arial</vt:lpstr>
      <vt:lpstr>Calibri</vt:lpstr>
      <vt:lpstr>Parcel</vt:lpstr>
      <vt:lpstr>PARTS-TO-PURPOSE</vt:lpstr>
      <vt:lpstr>THE USER</vt:lpstr>
      <vt:lpstr>THE SMALL NON-PROFIT</vt:lpstr>
      <vt:lpstr>WHO WE ARE AND WHY WE DID THIS?</vt:lpstr>
      <vt:lpstr>PARTS-TO-PURPOSE: 6 KEY FEATURES</vt:lpstr>
      <vt:lpstr>OUR PROCESS</vt:lpstr>
      <vt:lpstr>FUTURE FEATURES</vt:lpstr>
      <vt:lpstr>OUR VISION - HELPING OTHERS CONNECT “PARTS TO PURPOSES”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SciFly</dc:title>
  <cp:lastModifiedBy>Tony Lockhart</cp:lastModifiedBy>
  <cp:revision>35</cp:revision>
  <dcterms:modified xsi:type="dcterms:W3CDTF">2019-02-19T15:41:07Z</dcterms:modified>
</cp:coreProperties>
</file>